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79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204700" cy="6864350"/>
  <p:notesSz cx="12204700" cy="686435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roxima Nova" panose="02000506030000020004" pitchFamily="2" charset="0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  <p:embeddedFont>
      <p:font typeface="Roboto Light" panose="02000000000000000000" pitchFamily="2" charset="0"/>
      <p:regular r:id="rId36"/>
      <p:bold r:id="rId37"/>
      <p:italic r:id="rId38"/>
      <p:boldItalic r:id="rId39"/>
    </p:embeddedFont>
    <p:embeddedFont>
      <p:font typeface="Roboto Thin" panose="02000000000000000000" pitchFamily="2" charset="0"/>
      <p:regular r:id="rId40"/>
      <p:bold r:id="rId41"/>
      <p:italic r:id="rId42"/>
      <p:boldItalic r:id="rId43"/>
    </p:embeddedFont>
    <p:embeddedFont>
      <p:font typeface="Tahoma" panose="020B0604030504040204" pitchFamily="3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iJr8YvIWEGYAl0FEjTKV42xdEJ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5DE18F-B2F8-49A6-930B-4904390B2F8E}">
  <a:tblStyle styleId="{485DE18F-B2F8-49A6-930B-4904390B2F8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CE6"/>
          </a:solidFill>
        </a:fill>
      </a:tcStyle>
    </a:wholeTbl>
    <a:band1H>
      <a:tcTxStyle/>
      <a:tcStyle>
        <a:tcBdr/>
        <a:fill>
          <a:solidFill>
            <a:srgbClr val="F9D7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9D7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1B2F46F-9A01-4E3E-8CB8-9AE66E35157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>
      <p:cViewPr varScale="1">
        <p:scale>
          <a:sx n="90" d="100"/>
          <a:sy n="90" d="100"/>
        </p:scale>
        <p:origin x="888" y="20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customschemas.google.com/relationships/presentationmetadata" Target="metadata"/><Relationship Id="rId20" Type="http://schemas.openxmlformats.org/officeDocument/2006/relationships/slide" Target="slides/slide18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4500" y="514825"/>
            <a:ext cx="8136850" cy="257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>
            <a:spLocks noGrp="1"/>
          </p:cNvSpPr>
          <p:nvPr>
            <p:ph type="pic" idx="2"/>
          </p:nvPr>
        </p:nvSpPr>
        <p:spPr>
          <a:xfrm>
            <a:off x="3816350" y="1146174"/>
            <a:ext cx="7239000" cy="5068215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31"/>
          <p:cNvSpPr>
            <a:spLocks noGrp="1"/>
          </p:cNvSpPr>
          <p:nvPr>
            <p:ph type="pic" idx="3"/>
          </p:nvPr>
        </p:nvSpPr>
        <p:spPr>
          <a:xfrm>
            <a:off x="5508336" y="1146174"/>
            <a:ext cx="1512904" cy="506821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2"/>
          <p:cNvSpPr>
            <a:spLocks noGrp="1"/>
          </p:cNvSpPr>
          <p:nvPr>
            <p:ph type="pic" idx="2"/>
          </p:nvPr>
        </p:nvSpPr>
        <p:spPr>
          <a:xfrm>
            <a:off x="3980176" y="1527174"/>
            <a:ext cx="2225173" cy="4687215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32"/>
          <p:cNvSpPr>
            <a:spLocks noGrp="1"/>
          </p:cNvSpPr>
          <p:nvPr>
            <p:ph type="pic" idx="3"/>
          </p:nvPr>
        </p:nvSpPr>
        <p:spPr>
          <a:xfrm>
            <a:off x="6407150" y="1527174"/>
            <a:ext cx="2225173" cy="4687215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32"/>
          <p:cNvSpPr>
            <a:spLocks noGrp="1"/>
          </p:cNvSpPr>
          <p:nvPr>
            <p:ph type="pic" idx="4"/>
          </p:nvPr>
        </p:nvSpPr>
        <p:spPr>
          <a:xfrm>
            <a:off x="8830177" y="1527174"/>
            <a:ext cx="2225173" cy="468721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>
            <a:spLocks noGrp="1"/>
          </p:cNvSpPr>
          <p:nvPr>
            <p:ph type="pic" idx="2"/>
          </p:nvPr>
        </p:nvSpPr>
        <p:spPr>
          <a:xfrm>
            <a:off x="4704502" y="1069975"/>
            <a:ext cx="6350848" cy="48097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>
            <a:spLocks noGrp="1"/>
          </p:cNvSpPr>
          <p:nvPr>
            <p:ph type="pic" idx="2"/>
          </p:nvPr>
        </p:nvSpPr>
        <p:spPr>
          <a:xfrm>
            <a:off x="4806086" y="1016678"/>
            <a:ext cx="2556247" cy="48097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>
            <a:spLocks noGrp="1"/>
          </p:cNvSpPr>
          <p:nvPr>
            <p:ph type="pic" idx="2"/>
          </p:nvPr>
        </p:nvSpPr>
        <p:spPr>
          <a:xfrm>
            <a:off x="4806085" y="1016677"/>
            <a:ext cx="6350848" cy="240488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6"/>
          <p:cNvSpPr>
            <a:spLocks noGrp="1"/>
          </p:cNvSpPr>
          <p:nvPr>
            <p:ph type="pic" idx="2"/>
          </p:nvPr>
        </p:nvSpPr>
        <p:spPr>
          <a:xfrm>
            <a:off x="4808080" y="3298453"/>
            <a:ext cx="2554252" cy="1218517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36"/>
          <p:cNvSpPr>
            <a:spLocks noGrp="1"/>
          </p:cNvSpPr>
          <p:nvPr>
            <p:ph type="pic" idx="3"/>
          </p:nvPr>
        </p:nvSpPr>
        <p:spPr>
          <a:xfrm>
            <a:off x="7983782" y="3298453"/>
            <a:ext cx="2554252" cy="121851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7"/>
          <p:cNvSpPr>
            <a:spLocks noGrp="1"/>
          </p:cNvSpPr>
          <p:nvPr>
            <p:ph type="pic" idx="2"/>
          </p:nvPr>
        </p:nvSpPr>
        <p:spPr>
          <a:xfrm>
            <a:off x="4704502" y="3421558"/>
            <a:ext cx="6350848" cy="240488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8"/>
          <p:cNvSpPr>
            <a:spLocks noGrp="1"/>
          </p:cNvSpPr>
          <p:nvPr>
            <p:ph type="pic" idx="2"/>
          </p:nvPr>
        </p:nvSpPr>
        <p:spPr>
          <a:xfrm>
            <a:off x="4795570" y="1663762"/>
            <a:ext cx="3537235" cy="353682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9"/>
          <p:cNvSpPr>
            <a:spLocks noGrp="1"/>
          </p:cNvSpPr>
          <p:nvPr>
            <p:ph type="pic" idx="2"/>
          </p:nvPr>
        </p:nvSpPr>
        <p:spPr>
          <a:xfrm>
            <a:off x="4795569" y="1663758"/>
            <a:ext cx="3537237" cy="353683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0"/>
          <p:cNvSpPr>
            <a:spLocks noGrp="1"/>
          </p:cNvSpPr>
          <p:nvPr>
            <p:ph type="pic" idx="2"/>
          </p:nvPr>
        </p:nvSpPr>
        <p:spPr>
          <a:xfrm>
            <a:off x="4658737" y="1780762"/>
            <a:ext cx="3831711" cy="33028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Custom Layout">
  <p:cSld name="33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1"/>
          <p:cNvSpPr>
            <a:spLocks noGrp="1"/>
          </p:cNvSpPr>
          <p:nvPr>
            <p:ph type="pic" idx="2"/>
          </p:nvPr>
        </p:nvSpPr>
        <p:spPr>
          <a:xfrm>
            <a:off x="4919194" y="1473214"/>
            <a:ext cx="1073401" cy="1073277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41"/>
          <p:cNvSpPr>
            <a:spLocks noGrp="1"/>
          </p:cNvSpPr>
          <p:nvPr>
            <p:ph type="pic" idx="3"/>
          </p:nvPr>
        </p:nvSpPr>
        <p:spPr>
          <a:xfrm>
            <a:off x="7208680" y="1473214"/>
            <a:ext cx="1073401" cy="1073277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41"/>
          <p:cNvSpPr>
            <a:spLocks noGrp="1"/>
          </p:cNvSpPr>
          <p:nvPr>
            <p:ph type="pic" idx="4"/>
          </p:nvPr>
        </p:nvSpPr>
        <p:spPr>
          <a:xfrm>
            <a:off x="9498167" y="1473214"/>
            <a:ext cx="1073401" cy="107327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Custom Layout">
  <p:cSld name="31_Custom Layou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2"/>
          <p:cNvSpPr>
            <a:spLocks noGrp="1"/>
          </p:cNvSpPr>
          <p:nvPr>
            <p:ph type="pic" idx="2"/>
          </p:nvPr>
        </p:nvSpPr>
        <p:spPr>
          <a:xfrm>
            <a:off x="7321550" y="945338"/>
            <a:ext cx="3733584" cy="51538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Custom Layout">
  <p:cSld name="32_Custom Layou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>
            <a:spLocks noGrp="1"/>
          </p:cNvSpPr>
          <p:nvPr>
            <p:ph type="pic" idx="2"/>
          </p:nvPr>
        </p:nvSpPr>
        <p:spPr>
          <a:xfrm>
            <a:off x="8561488" y="2474873"/>
            <a:ext cx="2493862" cy="43719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Custom Layout">
  <p:cSld name="30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4"/>
          <p:cNvSpPr>
            <a:spLocks noGrp="1"/>
          </p:cNvSpPr>
          <p:nvPr>
            <p:ph type="pic" idx="2"/>
          </p:nvPr>
        </p:nvSpPr>
        <p:spPr>
          <a:xfrm>
            <a:off x="5910507" y="1254104"/>
            <a:ext cx="6506157" cy="33210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>
  <p:cSld name="27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93885" y="1695231"/>
            <a:ext cx="2516347" cy="34735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Custom Layout">
  <p:cSld name="28_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6"/>
          <p:cNvSpPr>
            <a:spLocks noGrp="1"/>
          </p:cNvSpPr>
          <p:nvPr>
            <p:ph type="pic" idx="2"/>
          </p:nvPr>
        </p:nvSpPr>
        <p:spPr>
          <a:xfrm>
            <a:off x="5432210" y="1981509"/>
            <a:ext cx="1699035" cy="29785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ustom Layout">
  <p:cSld name="26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7"/>
          <p:cNvSpPr>
            <a:spLocks noGrp="1"/>
          </p:cNvSpPr>
          <p:nvPr>
            <p:ph type="pic" idx="2"/>
          </p:nvPr>
        </p:nvSpPr>
        <p:spPr>
          <a:xfrm>
            <a:off x="5366841" y="1861595"/>
            <a:ext cx="4691512" cy="29632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Custom Layout">
  <p:cSld name="29_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8"/>
          <p:cNvSpPr>
            <a:spLocks noGrp="1"/>
          </p:cNvSpPr>
          <p:nvPr>
            <p:ph type="pic" idx="2"/>
          </p:nvPr>
        </p:nvSpPr>
        <p:spPr>
          <a:xfrm>
            <a:off x="5321785" y="2477301"/>
            <a:ext cx="1626734" cy="190200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9"/>
          <p:cNvSpPr>
            <a:spLocks noGrp="1"/>
          </p:cNvSpPr>
          <p:nvPr>
            <p:ph type="pic" idx="2"/>
          </p:nvPr>
        </p:nvSpPr>
        <p:spPr>
          <a:xfrm>
            <a:off x="4808227" y="2072133"/>
            <a:ext cx="915353" cy="1061686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49"/>
          <p:cNvSpPr>
            <a:spLocks noGrp="1"/>
          </p:cNvSpPr>
          <p:nvPr>
            <p:ph type="pic" idx="3"/>
          </p:nvPr>
        </p:nvSpPr>
        <p:spPr>
          <a:xfrm>
            <a:off x="5619766" y="4689594"/>
            <a:ext cx="3505376" cy="157701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0"/>
          <p:cNvSpPr>
            <a:spLocks noGrp="1"/>
          </p:cNvSpPr>
          <p:nvPr>
            <p:ph type="pic" idx="2"/>
          </p:nvPr>
        </p:nvSpPr>
        <p:spPr>
          <a:xfrm>
            <a:off x="5619767" y="2021870"/>
            <a:ext cx="1241829" cy="1577017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50"/>
          <p:cNvSpPr>
            <a:spLocks noGrp="1"/>
          </p:cNvSpPr>
          <p:nvPr>
            <p:ph type="pic" idx="3"/>
          </p:nvPr>
        </p:nvSpPr>
        <p:spPr>
          <a:xfrm>
            <a:off x="6986658" y="2021871"/>
            <a:ext cx="1241829" cy="722604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50"/>
          <p:cNvSpPr>
            <a:spLocks noGrp="1"/>
          </p:cNvSpPr>
          <p:nvPr>
            <p:ph type="pic" idx="4"/>
          </p:nvPr>
        </p:nvSpPr>
        <p:spPr>
          <a:xfrm>
            <a:off x="6986658" y="2876283"/>
            <a:ext cx="1241829" cy="722604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50"/>
          <p:cNvSpPr>
            <a:spLocks noGrp="1"/>
          </p:cNvSpPr>
          <p:nvPr>
            <p:ph type="pic" idx="5"/>
          </p:nvPr>
        </p:nvSpPr>
        <p:spPr>
          <a:xfrm>
            <a:off x="8353547" y="2021870"/>
            <a:ext cx="1935299" cy="157701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position personnalisée">
  <p:cSld name="1_Disposition personnalisé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5" y="3175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1"/>
          <p:cNvSpPr>
            <a:spLocks noGrp="1"/>
          </p:cNvSpPr>
          <p:nvPr>
            <p:ph type="pic" idx="2"/>
          </p:nvPr>
        </p:nvSpPr>
        <p:spPr>
          <a:xfrm>
            <a:off x="4808227" y="3730532"/>
            <a:ext cx="915353" cy="10616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position personnalisée">
  <p:cSld name="1_Disposition personnalisé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5" y="3175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Custom Layout">
  <p:cSld name="33_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6"/>
          <p:cNvSpPr>
            <a:spLocks noGrp="1"/>
          </p:cNvSpPr>
          <p:nvPr>
            <p:ph type="pic" idx="2"/>
          </p:nvPr>
        </p:nvSpPr>
        <p:spPr>
          <a:xfrm>
            <a:off x="659772" y="1374775"/>
            <a:ext cx="10885157" cy="28266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7"/>
          <p:cNvSpPr>
            <a:spLocks noGrp="1"/>
          </p:cNvSpPr>
          <p:nvPr>
            <p:ph type="pic" idx="2"/>
          </p:nvPr>
        </p:nvSpPr>
        <p:spPr>
          <a:xfrm>
            <a:off x="2139950" y="1984375"/>
            <a:ext cx="3657599" cy="1869745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57"/>
          <p:cNvSpPr>
            <a:spLocks noGrp="1"/>
          </p:cNvSpPr>
          <p:nvPr>
            <p:ph type="pic" idx="3"/>
          </p:nvPr>
        </p:nvSpPr>
        <p:spPr>
          <a:xfrm>
            <a:off x="2139950" y="3854120"/>
            <a:ext cx="3657599" cy="1869745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57"/>
          <p:cNvSpPr>
            <a:spLocks noGrp="1"/>
          </p:cNvSpPr>
          <p:nvPr>
            <p:ph type="pic" idx="4"/>
          </p:nvPr>
        </p:nvSpPr>
        <p:spPr>
          <a:xfrm>
            <a:off x="5797549" y="1984376"/>
            <a:ext cx="3657599" cy="1869745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57"/>
          <p:cNvSpPr>
            <a:spLocks noGrp="1"/>
          </p:cNvSpPr>
          <p:nvPr>
            <p:ph type="pic" idx="5"/>
          </p:nvPr>
        </p:nvSpPr>
        <p:spPr>
          <a:xfrm>
            <a:off x="5797548" y="3854120"/>
            <a:ext cx="3657599" cy="186974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8"/>
          <p:cNvSpPr>
            <a:spLocks noGrp="1"/>
          </p:cNvSpPr>
          <p:nvPr>
            <p:ph type="pic" idx="2"/>
          </p:nvPr>
        </p:nvSpPr>
        <p:spPr>
          <a:xfrm>
            <a:off x="5536572" y="1298575"/>
            <a:ext cx="5442578" cy="228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58"/>
          <p:cNvSpPr>
            <a:spLocks noGrp="1"/>
          </p:cNvSpPr>
          <p:nvPr>
            <p:ph type="pic" idx="3"/>
          </p:nvPr>
        </p:nvSpPr>
        <p:spPr>
          <a:xfrm>
            <a:off x="5536572" y="3595874"/>
            <a:ext cx="5442578" cy="228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9"/>
          <p:cNvSpPr>
            <a:spLocks noGrp="1"/>
          </p:cNvSpPr>
          <p:nvPr>
            <p:ph type="pic" idx="2"/>
          </p:nvPr>
        </p:nvSpPr>
        <p:spPr>
          <a:xfrm>
            <a:off x="2350187" y="3866063"/>
            <a:ext cx="4724399" cy="2415088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59"/>
          <p:cNvSpPr>
            <a:spLocks noGrp="1"/>
          </p:cNvSpPr>
          <p:nvPr>
            <p:ph type="pic" idx="3"/>
          </p:nvPr>
        </p:nvSpPr>
        <p:spPr>
          <a:xfrm>
            <a:off x="7092950" y="1450975"/>
            <a:ext cx="4724399" cy="24150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0"/>
          <p:cNvSpPr>
            <a:spLocks noGrp="1"/>
          </p:cNvSpPr>
          <p:nvPr>
            <p:ph type="pic" idx="2"/>
          </p:nvPr>
        </p:nvSpPr>
        <p:spPr>
          <a:xfrm>
            <a:off x="3740151" y="1146175"/>
            <a:ext cx="7315200" cy="50682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1"/>
          <p:cNvSpPr>
            <a:spLocks noGrp="1"/>
          </p:cNvSpPr>
          <p:nvPr>
            <p:ph type="pic" idx="2"/>
          </p:nvPr>
        </p:nvSpPr>
        <p:spPr>
          <a:xfrm>
            <a:off x="3816350" y="1146174"/>
            <a:ext cx="7239000" cy="5068215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61"/>
          <p:cNvSpPr>
            <a:spLocks noGrp="1"/>
          </p:cNvSpPr>
          <p:nvPr>
            <p:ph type="pic" idx="3"/>
          </p:nvPr>
        </p:nvSpPr>
        <p:spPr>
          <a:xfrm>
            <a:off x="5508336" y="1146174"/>
            <a:ext cx="1512904" cy="506821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175"/>
            <a:ext cx="121983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2"/>
          <p:cNvSpPr>
            <a:spLocks noGrp="1"/>
          </p:cNvSpPr>
          <p:nvPr>
            <p:ph type="pic" idx="2"/>
          </p:nvPr>
        </p:nvSpPr>
        <p:spPr>
          <a:xfrm>
            <a:off x="3980176" y="1527174"/>
            <a:ext cx="2225173" cy="4687215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62"/>
          <p:cNvSpPr>
            <a:spLocks noGrp="1"/>
          </p:cNvSpPr>
          <p:nvPr>
            <p:ph type="pic" idx="3"/>
          </p:nvPr>
        </p:nvSpPr>
        <p:spPr>
          <a:xfrm>
            <a:off x="6407150" y="1527174"/>
            <a:ext cx="2225173" cy="4687215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62"/>
          <p:cNvSpPr>
            <a:spLocks noGrp="1"/>
          </p:cNvSpPr>
          <p:nvPr>
            <p:ph type="pic" idx="4"/>
          </p:nvPr>
        </p:nvSpPr>
        <p:spPr>
          <a:xfrm>
            <a:off x="8830177" y="1527174"/>
            <a:ext cx="2225173" cy="468721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3"/>
          <p:cNvSpPr>
            <a:spLocks noGrp="1"/>
          </p:cNvSpPr>
          <p:nvPr>
            <p:ph type="pic" idx="2"/>
          </p:nvPr>
        </p:nvSpPr>
        <p:spPr>
          <a:xfrm>
            <a:off x="4704502" y="1069975"/>
            <a:ext cx="6350848" cy="48097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4"/>
          <p:cNvSpPr>
            <a:spLocks noGrp="1"/>
          </p:cNvSpPr>
          <p:nvPr>
            <p:ph type="pic" idx="2"/>
          </p:nvPr>
        </p:nvSpPr>
        <p:spPr>
          <a:xfrm>
            <a:off x="4806086" y="1016678"/>
            <a:ext cx="2556247" cy="48097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5"/>
          <p:cNvSpPr>
            <a:spLocks noGrp="1"/>
          </p:cNvSpPr>
          <p:nvPr>
            <p:ph type="pic" idx="2"/>
          </p:nvPr>
        </p:nvSpPr>
        <p:spPr>
          <a:xfrm>
            <a:off x="4806085" y="1016677"/>
            <a:ext cx="6350848" cy="240488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6"/>
          <p:cNvSpPr>
            <a:spLocks noGrp="1"/>
          </p:cNvSpPr>
          <p:nvPr>
            <p:ph type="pic" idx="2"/>
          </p:nvPr>
        </p:nvSpPr>
        <p:spPr>
          <a:xfrm>
            <a:off x="4808080" y="3298453"/>
            <a:ext cx="2554252" cy="1218517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66"/>
          <p:cNvSpPr>
            <a:spLocks noGrp="1"/>
          </p:cNvSpPr>
          <p:nvPr>
            <p:ph type="pic" idx="3"/>
          </p:nvPr>
        </p:nvSpPr>
        <p:spPr>
          <a:xfrm>
            <a:off x="7983782" y="3298453"/>
            <a:ext cx="2554252" cy="121851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7"/>
          <p:cNvSpPr>
            <a:spLocks noGrp="1"/>
          </p:cNvSpPr>
          <p:nvPr>
            <p:ph type="pic" idx="2"/>
          </p:nvPr>
        </p:nvSpPr>
        <p:spPr>
          <a:xfrm>
            <a:off x="4704502" y="3421558"/>
            <a:ext cx="6350848" cy="240488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8"/>
          <p:cNvSpPr>
            <a:spLocks noGrp="1"/>
          </p:cNvSpPr>
          <p:nvPr>
            <p:ph type="pic" idx="2"/>
          </p:nvPr>
        </p:nvSpPr>
        <p:spPr>
          <a:xfrm>
            <a:off x="4795570" y="1663762"/>
            <a:ext cx="3537235" cy="353682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9"/>
          <p:cNvSpPr>
            <a:spLocks noGrp="1"/>
          </p:cNvSpPr>
          <p:nvPr>
            <p:ph type="pic" idx="2"/>
          </p:nvPr>
        </p:nvSpPr>
        <p:spPr>
          <a:xfrm>
            <a:off x="4795569" y="1663758"/>
            <a:ext cx="3537237" cy="353683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0"/>
          <p:cNvSpPr>
            <a:spLocks noGrp="1"/>
          </p:cNvSpPr>
          <p:nvPr>
            <p:ph type="pic" idx="2"/>
          </p:nvPr>
        </p:nvSpPr>
        <p:spPr>
          <a:xfrm>
            <a:off x="4658737" y="1780762"/>
            <a:ext cx="3831711" cy="33028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1"/>
          <p:cNvSpPr>
            <a:spLocks noGrp="1"/>
          </p:cNvSpPr>
          <p:nvPr>
            <p:ph type="pic" idx="2"/>
          </p:nvPr>
        </p:nvSpPr>
        <p:spPr>
          <a:xfrm>
            <a:off x="4919194" y="1473214"/>
            <a:ext cx="1073401" cy="1073277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71"/>
          <p:cNvSpPr>
            <a:spLocks noGrp="1"/>
          </p:cNvSpPr>
          <p:nvPr>
            <p:ph type="pic" idx="3"/>
          </p:nvPr>
        </p:nvSpPr>
        <p:spPr>
          <a:xfrm>
            <a:off x="7208680" y="1473214"/>
            <a:ext cx="1073401" cy="1073277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71"/>
          <p:cNvSpPr>
            <a:spLocks noGrp="1"/>
          </p:cNvSpPr>
          <p:nvPr>
            <p:ph type="pic" idx="4"/>
          </p:nvPr>
        </p:nvSpPr>
        <p:spPr>
          <a:xfrm>
            <a:off x="9498167" y="1473214"/>
            <a:ext cx="1073401" cy="107327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>
            <a:spLocks noGrp="1"/>
          </p:cNvSpPr>
          <p:nvPr>
            <p:ph type="pic" idx="2"/>
          </p:nvPr>
        </p:nvSpPr>
        <p:spPr>
          <a:xfrm>
            <a:off x="659772" y="1374775"/>
            <a:ext cx="10885157" cy="28266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Custom Layout">
  <p:cSld name="31_Custom Layou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2"/>
          <p:cNvSpPr>
            <a:spLocks noGrp="1"/>
          </p:cNvSpPr>
          <p:nvPr>
            <p:ph type="pic" idx="2"/>
          </p:nvPr>
        </p:nvSpPr>
        <p:spPr>
          <a:xfrm>
            <a:off x="7321550" y="945338"/>
            <a:ext cx="3733584" cy="51538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Custom Layout">
  <p:cSld name="32_Custom Layou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3"/>
          <p:cNvSpPr>
            <a:spLocks noGrp="1"/>
          </p:cNvSpPr>
          <p:nvPr>
            <p:ph type="pic" idx="2"/>
          </p:nvPr>
        </p:nvSpPr>
        <p:spPr>
          <a:xfrm>
            <a:off x="8561488" y="2474873"/>
            <a:ext cx="2493862" cy="43719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Custom Layout">
  <p:cSld name="30_Custom Layou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4"/>
          <p:cNvSpPr>
            <a:spLocks noGrp="1"/>
          </p:cNvSpPr>
          <p:nvPr>
            <p:ph type="pic" idx="2"/>
          </p:nvPr>
        </p:nvSpPr>
        <p:spPr>
          <a:xfrm>
            <a:off x="5910507" y="1254104"/>
            <a:ext cx="6506157" cy="33210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>
  <p:cSld name="27_Custom Layou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5"/>
          <p:cNvSpPr>
            <a:spLocks noGrp="1"/>
          </p:cNvSpPr>
          <p:nvPr>
            <p:ph type="pic" idx="2"/>
          </p:nvPr>
        </p:nvSpPr>
        <p:spPr>
          <a:xfrm>
            <a:off x="5193885" y="1695231"/>
            <a:ext cx="2516347" cy="34735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Custom Layout">
  <p:cSld name="28_Custom Layou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6"/>
          <p:cNvSpPr>
            <a:spLocks noGrp="1"/>
          </p:cNvSpPr>
          <p:nvPr>
            <p:ph type="pic" idx="2"/>
          </p:nvPr>
        </p:nvSpPr>
        <p:spPr>
          <a:xfrm>
            <a:off x="5432210" y="1981509"/>
            <a:ext cx="1699035" cy="29785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ustom Layout">
  <p:cSld name="26_Custom Layou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7"/>
          <p:cNvSpPr>
            <a:spLocks noGrp="1"/>
          </p:cNvSpPr>
          <p:nvPr>
            <p:ph type="pic" idx="2"/>
          </p:nvPr>
        </p:nvSpPr>
        <p:spPr>
          <a:xfrm>
            <a:off x="5366841" y="1861595"/>
            <a:ext cx="4691512" cy="29632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Custom Layout">
  <p:cSld name="29_Custom Layou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8"/>
          <p:cNvSpPr>
            <a:spLocks noGrp="1"/>
          </p:cNvSpPr>
          <p:nvPr>
            <p:ph type="pic" idx="2"/>
          </p:nvPr>
        </p:nvSpPr>
        <p:spPr>
          <a:xfrm>
            <a:off x="5321785" y="2477301"/>
            <a:ext cx="1626734" cy="190200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9"/>
          <p:cNvSpPr>
            <a:spLocks noGrp="1"/>
          </p:cNvSpPr>
          <p:nvPr>
            <p:ph type="pic" idx="2"/>
          </p:nvPr>
        </p:nvSpPr>
        <p:spPr>
          <a:xfrm>
            <a:off x="4808227" y="2072133"/>
            <a:ext cx="915353" cy="1061686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79"/>
          <p:cNvSpPr>
            <a:spLocks noGrp="1"/>
          </p:cNvSpPr>
          <p:nvPr>
            <p:ph type="pic" idx="3"/>
          </p:nvPr>
        </p:nvSpPr>
        <p:spPr>
          <a:xfrm>
            <a:off x="5619766" y="4689594"/>
            <a:ext cx="3505376" cy="157701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0"/>
          <p:cNvSpPr>
            <a:spLocks noGrp="1"/>
          </p:cNvSpPr>
          <p:nvPr>
            <p:ph type="pic" idx="2"/>
          </p:nvPr>
        </p:nvSpPr>
        <p:spPr>
          <a:xfrm>
            <a:off x="5619767" y="2021870"/>
            <a:ext cx="1241829" cy="1577017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80"/>
          <p:cNvSpPr>
            <a:spLocks noGrp="1"/>
          </p:cNvSpPr>
          <p:nvPr>
            <p:ph type="pic" idx="3"/>
          </p:nvPr>
        </p:nvSpPr>
        <p:spPr>
          <a:xfrm>
            <a:off x="6986658" y="2021871"/>
            <a:ext cx="1241829" cy="722604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80"/>
          <p:cNvSpPr>
            <a:spLocks noGrp="1"/>
          </p:cNvSpPr>
          <p:nvPr>
            <p:ph type="pic" idx="4"/>
          </p:nvPr>
        </p:nvSpPr>
        <p:spPr>
          <a:xfrm>
            <a:off x="6986658" y="2876283"/>
            <a:ext cx="1241829" cy="722604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80"/>
          <p:cNvSpPr>
            <a:spLocks noGrp="1"/>
          </p:cNvSpPr>
          <p:nvPr>
            <p:ph type="pic" idx="5"/>
          </p:nvPr>
        </p:nvSpPr>
        <p:spPr>
          <a:xfrm>
            <a:off x="8353547" y="2021870"/>
            <a:ext cx="1935299" cy="157701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1"/>
          <p:cNvSpPr>
            <a:spLocks noGrp="1"/>
          </p:cNvSpPr>
          <p:nvPr>
            <p:ph type="pic" idx="2"/>
          </p:nvPr>
        </p:nvSpPr>
        <p:spPr>
          <a:xfrm>
            <a:off x="4808227" y="3730532"/>
            <a:ext cx="915353" cy="10616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7"/>
          <p:cNvSpPr>
            <a:spLocks noGrp="1"/>
          </p:cNvSpPr>
          <p:nvPr>
            <p:ph type="pic" idx="2"/>
          </p:nvPr>
        </p:nvSpPr>
        <p:spPr>
          <a:xfrm>
            <a:off x="2139950" y="1984375"/>
            <a:ext cx="3657599" cy="1869745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27"/>
          <p:cNvSpPr>
            <a:spLocks noGrp="1"/>
          </p:cNvSpPr>
          <p:nvPr>
            <p:ph type="pic" idx="3"/>
          </p:nvPr>
        </p:nvSpPr>
        <p:spPr>
          <a:xfrm>
            <a:off x="2139950" y="3854120"/>
            <a:ext cx="3657599" cy="1869745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27"/>
          <p:cNvSpPr>
            <a:spLocks noGrp="1"/>
          </p:cNvSpPr>
          <p:nvPr>
            <p:ph type="pic" idx="4"/>
          </p:nvPr>
        </p:nvSpPr>
        <p:spPr>
          <a:xfrm>
            <a:off x="5797549" y="1984376"/>
            <a:ext cx="3657599" cy="1869745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27"/>
          <p:cNvSpPr>
            <a:spLocks noGrp="1"/>
          </p:cNvSpPr>
          <p:nvPr>
            <p:ph type="pic" idx="5"/>
          </p:nvPr>
        </p:nvSpPr>
        <p:spPr>
          <a:xfrm>
            <a:off x="5797548" y="3854120"/>
            <a:ext cx="3657599" cy="186974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8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8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3"/>
          <p:cNvSpPr txBox="1">
            <a:spLocks noGrp="1"/>
          </p:cNvSpPr>
          <p:nvPr>
            <p:ph type="title"/>
          </p:nvPr>
        </p:nvSpPr>
        <p:spPr>
          <a:xfrm>
            <a:off x="839073" y="1125098"/>
            <a:ext cx="10526554" cy="123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50" b="0" i="0">
                <a:solidFill>
                  <a:srgbClr val="25378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83"/>
          <p:cNvSpPr txBox="1">
            <a:spLocks noGrp="1"/>
          </p:cNvSpPr>
          <p:nvPr>
            <p:ph type="body" idx="1"/>
          </p:nvPr>
        </p:nvSpPr>
        <p:spPr>
          <a:xfrm>
            <a:off x="839073" y="2499556"/>
            <a:ext cx="10526554" cy="435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8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8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8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M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4"/>
          <p:cNvSpPr txBox="1">
            <a:spLocks noGrp="1"/>
          </p:cNvSpPr>
          <p:nvPr>
            <p:ph type="title"/>
          </p:nvPr>
        </p:nvSpPr>
        <p:spPr>
          <a:xfrm>
            <a:off x="839073" y="1125098"/>
            <a:ext cx="10526554" cy="123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50" b="0" i="0">
                <a:solidFill>
                  <a:srgbClr val="25378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8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8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8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M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>
            <a:spLocks noGrp="1"/>
          </p:cNvSpPr>
          <p:nvPr>
            <p:ph type="pic" idx="2"/>
          </p:nvPr>
        </p:nvSpPr>
        <p:spPr>
          <a:xfrm>
            <a:off x="5536572" y="1298575"/>
            <a:ext cx="5442578" cy="22860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8"/>
          <p:cNvSpPr>
            <a:spLocks noGrp="1"/>
          </p:cNvSpPr>
          <p:nvPr>
            <p:ph type="pic" idx="3"/>
          </p:nvPr>
        </p:nvSpPr>
        <p:spPr>
          <a:xfrm>
            <a:off x="5536572" y="3595874"/>
            <a:ext cx="5442578" cy="228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>
            <a:spLocks noGrp="1"/>
          </p:cNvSpPr>
          <p:nvPr>
            <p:ph type="pic" idx="2"/>
          </p:nvPr>
        </p:nvSpPr>
        <p:spPr>
          <a:xfrm>
            <a:off x="2350187" y="3866063"/>
            <a:ext cx="4724399" cy="2415088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29"/>
          <p:cNvSpPr>
            <a:spLocks noGrp="1"/>
          </p:cNvSpPr>
          <p:nvPr>
            <p:ph type="pic" idx="3"/>
          </p:nvPr>
        </p:nvSpPr>
        <p:spPr>
          <a:xfrm>
            <a:off x="7092950" y="1450975"/>
            <a:ext cx="4724399" cy="24150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>
            <a:spLocks noGrp="1"/>
          </p:cNvSpPr>
          <p:nvPr>
            <p:ph type="pic" idx="2"/>
          </p:nvPr>
        </p:nvSpPr>
        <p:spPr>
          <a:xfrm>
            <a:off x="3740151" y="1146175"/>
            <a:ext cx="7315200" cy="50682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Relationship Id="rId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1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0" y="3175"/>
            <a:ext cx="12198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1"/>
          <p:cNvSpPr txBox="1">
            <a:spLocks noGrp="1"/>
          </p:cNvSpPr>
          <p:nvPr>
            <p:ph type="title"/>
          </p:nvPr>
        </p:nvSpPr>
        <p:spPr>
          <a:xfrm>
            <a:off x="839073" y="1125098"/>
            <a:ext cx="10526554" cy="123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body" idx="1"/>
          </p:nvPr>
        </p:nvSpPr>
        <p:spPr>
          <a:xfrm>
            <a:off x="839073" y="2499556"/>
            <a:ext cx="10526554" cy="435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  <a:defRPr sz="1401" b="0" i="0" u="none" strike="noStrike" cap="none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794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801"/>
              <a:buFont typeface="Arial"/>
              <a:buChar char="•"/>
              <a:defRPr sz="801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801"/>
              <a:buFont typeface="Arial"/>
              <a:buChar char="•"/>
              <a:defRPr sz="801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801"/>
              <a:buFont typeface="Arial"/>
              <a:buChar char="•"/>
              <a:defRPr sz="801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801"/>
              <a:buFont typeface="Arial"/>
              <a:buChar char="•"/>
              <a:defRPr sz="801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30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2"/>
              <a:buFont typeface="Arial"/>
              <a:buChar char="•"/>
              <a:defRPr sz="18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0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2"/>
              <a:buFont typeface="Arial"/>
              <a:buChar char="•"/>
              <a:defRPr sz="18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0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2"/>
              <a:buFont typeface="Arial"/>
              <a:buChar char="•"/>
              <a:defRPr sz="18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0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2"/>
              <a:buFont typeface="Arial"/>
              <a:buChar char="•"/>
              <a:defRPr sz="18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1"/>
          <p:cNvSpPr txBox="1"/>
          <p:nvPr/>
        </p:nvSpPr>
        <p:spPr>
          <a:xfrm>
            <a:off x="5761999" y="6428972"/>
            <a:ext cx="680702" cy="2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801" b="1" i="0" u="none" strike="noStrike" cap="none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Slide / </a:t>
            </a:r>
            <a:fld id="{00000000-1234-1234-1234-123412341234}" type="slidenum">
              <a:rPr lang="fr-MA" sz="801" b="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801" b="0" i="0" u="none" strike="noStrike" cap="none">
              <a:solidFill>
                <a:srgbClr val="404040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0" name="Google Shape;10;p21"/>
          <p:cNvSpPr txBox="1"/>
          <p:nvPr/>
        </p:nvSpPr>
        <p:spPr>
          <a:xfrm rot="-5400000">
            <a:off x="-395576" y="5675929"/>
            <a:ext cx="1045479" cy="21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801" b="0" i="1" u="none" strike="noStrike" cap="none">
                <a:solidFill>
                  <a:srgbClr val="404040"/>
                </a:solidFill>
                <a:latin typeface="Roboto Light"/>
                <a:ea typeface="Roboto Light"/>
                <a:cs typeface="Roboto Light"/>
                <a:sym typeface="Roboto Light"/>
              </a:rPr>
              <a:t>PACTE ESRI©2030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52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3175" y="317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52"/>
          <p:cNvSpPr txBox="1">
            <a:spLocks noGrp="1"/>
          </p:cNvSpPr>
          <p:nvPr>
            <p:ph type="title"/>
          </p:nvPr>
        </p:nvSpPr>
        <p:spPr>
          <a:xfrm>
            <a:off x="839073" y="1125098"/>
            <a:ext cx="10526554" cy="123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90" name="Google Shape;90;p52"/>
          <p:cNvSpPr txBox="1">
            <a:spLocks noGrp="1"/>
          </p:cNvSpPr>
          <p:nvPr>
            <p:ph type="body" idx="1"/>
          </p:nvPr>
        </p:nvSpPr>
        <p:spPr>
          <a:xfrm>
            <a:off x="839073" y="2499556"/>
            <a:ext cx="10526554" cy="435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  <a:defRPr sz="1401" b="0" i="0" u="none" strike="noStrike" cap="none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794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801"/>
              <a:buFont typeface="Arial"/>
              <a:buChar char="•"/>
              <a:defRPr sz="801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801"/>
              <a:buFont typeface="Arial"/>
              <a:buChar char="•"/>
              <a:defRPr sz="801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801"/>
              <a:buFont typeface="Arial"/>
              <a:buChar char="•"/>
              <a:defRPr sz="801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801"/>
              <a:buFont typeface="Arial"/>
              <a:buChar char="•"/>
              <a:defRPr sz="801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30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2"/>
              <a:buFont typeface="Arial"/>
              <a:buChar char="•"/>
              <a:defRPr sz="18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0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2"/>
              <a:buFont typeface="Arial"/>
              <a:buChar char="•"/>
              <a:defRPr sz="18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0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2"/>
              <a:buFont typeface="Arial"/>
              <a:buChar char="•"/>
              <a:defRPr sz="18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0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2"/>
              <a:buFont typeface="Arial"/>
              <a:buChar char="•"/>
              <a:defRPr sz="18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52"/>
          <p:cNvSpPr txBox="1"/>
          <p:nvPr/>
        </p:nvSpPr>
        <p:spPr>
          <a:xfrm>
            <a:off x="5761999" y="6428972"/>
            <a:ext cx="680702" cy="2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801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Slide / </a:t>
            </a:r>
            <a:fld id="{00000000-1234-1234-1234-123412341234}" type="slidenum">
              <a:rPr lang="fr-MA" sz="801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801">
              <a:solidFill>
                <a:srgbClr val="404040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92" name="Google Shape;92;p52"/>
          <p:cNvSpPr txBox="1"/>
          <p:nvPr/>
        </p:nvSpPr>
        <p:spPr>
          <a:xfrm rot="-5400000">
            <a:off x="-395576" y="5675929"/>
            <a:ext cx="1045479" cy="21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801" i="1">
                <a:solidFill>
                  <a:srgbClr val="404040"/>
                </a:solidFill>
                <a:latin typeface="Roboto Light"/>
                <a:ea typeface="Roboto Light"/>
                <a:cs typeface="Roboto Light"/>
                <a:sym typeface="Roboto Light"/>
              </a:rPr>
              <a:t>PACTE ESRI©2030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  <p:sldLayoutId id="2147483708" r:id="rId29"/>
    <p:sldLayoutId id="2147483709" r:id="rId30"/>
    <p:sldLayoutId id="2147483710" r:id="rId31"/>
    <p:sldLayoutId id="2147483711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" y="317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7AE5D00-6042-4340-8F09-83AFD827B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207" y="4348986"/>
            <a:ext cx="5652461" cy="15035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"/>
          <p:cNvSpPr/>
          <p:nvPr/>
        </p:nvSpPr>
        <p:spPr>
          <a:xfrm>
            <a:off x="1377950" y="1298575"/>
            <a:ext cx="1069012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7200" dirty="0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3. MOBILITÉ NATIONALE  ET INTERNATIONALE</a:t>
            </a:r>
            <a:endParaRPr dirty="0"/>
          </a:p>
        </p:txBody>
      </p:sp>
      <p:sp>
        <p:nvSpPr>
          <p:cNvPr id="256" name="Google Shape;256;p10"/>
          <p:cNvSpPr txBox="1"/>
          <p:nvPr/>
        </p:nvSpPr>
        <p:spPr>
          <a:xfrm>
            <a:off x="1530350" y="3606899"/>
            <a:ext cx="6705600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2800" b="1" dirty="0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S’ouvrir, pour s’épanouir et mieux réussir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"/>
          <p:cNvSpPr/>
          <p:nvPr/>
        </p:nvSpPr>
        <p:spPr>
          <a:xfrm>
            <a:off x="600558" y="1014514"/>
            <a:ext cx="6476999" cy="51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MA" sz="2000" b="1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3. MOBILITÉ NATIONALE/INTERNATIONALE</a:t>
            </a:r>
            <a:endParaRPr/>
          </a:p>
        </p:txBody>
      </p:sp>
      <p:sp>
        <p:nvSpPr>
          <p:cNvPr id="262" name="Google Shape;262;p11"/>
          <p:cNvSpPr txBox="1"/>
          <p:nvPr/>
        </p:nvSpPr>
        <p:spPr>
          <a:xfrm>
            <a:off x="6711950" y="1126531"/>
            <a:ext cx="4569731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1800" b="1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S’ouvrir, pour s’épanouir et mieux réussir</a:t>
            </a: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611414" y="1727974"/>
            <a:ext cx="3352799" cy="68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MA" sz="2800" i="1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3 points à clarifier</a:t>
            </a:r>
            <a:endParaRPr/>
          </a:p>
        </p:txBody>
      </p:sp>
      <p:graphicFrame>
        <p:nvGraphicFramePr>
          <p:cNvPr id="264" name="Google Shape;264;p11"/>
          <p:cNvGraphicFramePr/>
          <p:nvPr>
            <p:extLst>
              <p:ext uri="{D42A27DB-BD31-4B8C-83A1-F6EECF244321}">
                <p14:modId xmlns:p14="http://schemas.microsoft.com/office/powerpoint/2010/main" val="3072680869"/>
              </p:ext>
            </p:extLst>
          </p:nvPr>
        </p:nvGraphicFramePr>
        <p:xfrm>
          <a:off x="3740150" y="1727974"/>
          <a:ext cx="7848600" cy="3667515"/>
        </p:xfrm>
        <a:graphic>
          <a:graphicData uri="http://schemas.openxmlformats.org/drawingml/2006/table">
            <a:tbl>
              <a:tblPr>
                <a:noFill/>
                <a:tableStyleId>{485DE18F-B2F8-49A6-930B-4904390B2F8E}</a:tableStyleId>
              </a:tblPr>
              <a:tblGrid>
                <a:gridCol w="52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350"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2800" b="0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400" b="1" u="none" strike="noStrike" cap="none" dirty="0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Mobilité Nationale</a:t>
                      </a:r>
                      <a:endParaRPr dirty="0"/>
                    </a:p>
                  </a:txBody>
                  <a:tcPr marL="9525" marR="9525" marT="952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Intérêt</a:t>
                      </a:r>
                      <a:endParaRPr/>
                    </a:p>
                  </a:txBody>
                  <a:tcPr marL="9525" marR="9525" marT="9525" marB="0">
                    <a:lnT w="1270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 dirty="0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Oui/Non</a:t>
                      </a:r>
                      <a:endParaRPr dirty="0"/>
                    </a:p>
                  </a:txBody>
                  <a:tcPr marL="9525" marR="9525" marT="952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Durée idéale pour vous</a:t>
                      </a:r>
                      <a:endParaRPr/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Un semestre / un an 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Objet de Mobilité idéal</a:t>
                      </a:r>
                      <a:endParaRPr/>
                    </a:p>
                  </a:txBody>
                  <a:tcPr marL="9525" marR="9525" marT="9525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PFE / Stage / Recherche / Autres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750"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2800" b="0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</a:t>
                      </a:r>
                      <a:endParaRPr/>
                    </a:p>
                  </a:txBody>
                  <a:tcPr marL="9525" marR="9525" marT="9525" marB="0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400" b="1" u="none" strike="noStrike" cap="none" dirty="0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Mobilité Internationale</a:t>
                      </a:r>
                      <a:endParaRPr dirty="0"/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0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Intérêt</a:t>
                      </a:r>
                      <a:endParaRPr/>
                    </a:p>
                  </a:txBody>
                  <a:tcPr marL="9525" marR="9525" marT="9525" marB="0">
                    <a:lnT w="1270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Oui/Non</a:t>
                      </a:r>
                      <a:endParaRPr/>
                    </a:p>
                  </a:txBody>
                  <a:tcPr marL="9525" marR="9525" marT="9525" marB="0">
                    <a:lnT w="1270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0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Durée idéale pour vous</a:t>
                      </a:r>
                      <a:endParaRPr/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Un semestre / un an </a:t>
                      </a:r>
                      <a:endParaRPr/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0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Objet de Mobilité idéal</a:t>
                      </a:r>
                      <a:endParaRPr/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PFE / Stage / Recherche / Autres</a:t>
                      </a:r>
                      <a:endParaRPr/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7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solidFill>
                          <a:srgbClr val="AC1F7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900">
                <a:tc row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2800" b="0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</a:t>
                      </a:r>
                      <a:endParaRPr/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1" i="0" u="none" strike="noStrike" cap="none" dirty="0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Freins d'accès</a:t>
                      </a:r>
                      <a:endParaRPr dirty="0"/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31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Accès à l'information ( offres de mobilité )</a:t>
                      </a:r>
                      <a:endParaRPr/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Frein majeur / Frein pénalisant / frein mineur</a:t>
                      </a:r>
                      <a:endParaRPr/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0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Accès au Financement ( Offres de bourses de mobilité )</a:t>
                      </a:r>
                      <a:endParaRPr/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Frein majeur / Frein pénalisant / frein mineur</a:t>
                      </a:r>
                      <a:endParaRPr/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0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 dirty="0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Maîtrise des Langues étrangères</a:t>
                      </a:r>
                      <a:endParaRPr dirty="0"/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Frein majeur / Frein pénalisant / frein mineur</a:t>
                      </a:r>
                      <a:endParaRPr/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8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Accès limité par Genre ( équité entre filles et garçon )</a:t>
                      </a:r>
                      <a:endParaRPr/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Frein majeur / Frein pénalisant / frein mineur</a:t>
                      </a:r>
                      <a:endParaRPr/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4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Autres</a:t>
                      </a:r>
                      <a:endParaRPr/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Frein majeur / Frein pénalisant / frein mineur</a:t>
                      </a:r>
                      <a:endParaRPr/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4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 u="none" strike="noStrike" cap="none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" name="Google Shape;269;p12"/>
          <p:cNvGraphicFramePr/>
          <p:nvPr/>
        </p:nvGraphicFramePr>
        <p:xfrm>
          <a:off x="3740150" y="2212750"/>
          <a:ext cx="7315200" cy="4107180"/>
        </p:xfrm>
        <a:graphic>
          <a:graphicData uri="http://schemas.openxmlformats.org/drawingml/2006/table">
            <a:tbl>
              <a:tblPr firstRow="1" firstCol="1" bandRow="1">
                <a:noFill/>
                <a:tableStyleId>{E1B2F46F-9A01-4E3E-8CB8-9AE66E351574}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Taux de Mobilité internationale par Université / Par région</a:t>
                      </a:r>
                      <a:endParaRPr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%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Taux de Mobilité nationale par Université / Par région</a:t>
                      </a:r>
                      <a:endParaRPr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%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Taux de Mobilité internationale par Filière</a:t>
                      </a:r>
                      <a:endParaRPr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%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Taux de Mobilité nationale par Filière</a:t>
                      </a:r>
                      <a:endParaRPr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%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Taux de Mobilité internationale par Niveau d’études</a:t>
                      </a:r>
                      <a:endParaRPr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%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Taux de Mobilité nationale par Niveau d’études</a:t>
                      </a:r>
                      <a:endParaRPr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%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200"/>
                        <a:buFont typeface="Proxima Nova"/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Nombre de partenariats signés </a:t>
                      </a:r>
                      <a:endParaRPr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200"/>
                        <a:buFont typeface="Proxima Nova"/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200"/>
                        <a:buFont typeface="Proxima Nova"/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Nombre de Jumelages signés ( à l’international ) </a:t>
                      </a:r>
                      <a:endParaRPr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200"/>
                        <a:buFont typeface="Proxima Nova"/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Nombre de bénéficiaires des bourses de mobilité Nationale / par destination régionale</a:t>
                      </a:r>
                      <a:endParaRPr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200"/>
                        <a:buFont typeface="Proxima Nova"/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Nombre de bénéficiaires des bourses de mobilité internationale / par destination</a:t>
                      </a:r>
                      <a:endParaRPr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200"/>
                        <a:buFont typeface="Proxima Nova"/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Nombre de réclamations (</a:t>
                      </a:r>
                      <a:r>
                        <a:rPr lang="fr-MA" sz="1200" b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non accès aux offres de mobilité)</a:t>
                      </a:r>
                      <a:endParaRPr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200"/>
                        <a:buFont typeface="Proxima Nova"/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70" name="Google Shape;270;p12"/>
          <p:cNvSpPr/>
          <p:nvPr/>
        </p:nvSpPr>
        <p:spPr>
          <a:xfrm>
            <a:off x="3740150" y="1566927"/>
            <a:ext cx="8464550" cy="51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MA" sz="2000" b="1" i="1" u="sng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Les Indicateurs clés à renseigner et à monitorer annuellement</a:t>
            </a:r>
            <a:endParaRPr/>
          </a:p>
        </p:txBody>
      </p:sp>
      <p:sp>
        <p:nvSpPr>
          <p:cNvPr id="271" name="Google Shape;271;p12"/>
          <p:cNvSpPr/>
          <p:nvPr/>
        </p:nvSpPr>
        <p:spPr>
          <a:xfrm>
            <a:off x="600558" y="1014514"/>
            <a:ext cx="6476999" cy="51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MA" sz="2000" b="1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3. MOBILITÉ NATIONALE/INTERNATIONALE</a:t>
            </a:r>
            <a:endParaRPr/>
          </a:p>
        </p:txBody>
      </p:sp>
      <p:sp>
        <p:nvSpPr>
          <p:cNvPr id="272" name="Google Shape;272;p12"/>
          <p:cNvSpPr txBox="1"/>
          <p:nvPr/>
        </p:nvSpPr>
        <p:spPr>
          <a:xfrm>
            <a:off x="6711950" y="1126531"/>
            <a:ext cx="4569731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1800" b="1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S’ouvrir, pour s’épanouir et mieux réussir</a:t>
            </a:r>
            <a:endParaRPr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/>
          <p:nvPr/>
        </p:nvSpPr>
        <p:spPr>
          <a:xfrm>
            <a:off x="1377950" y="1298575"/>
            <a:ext cx="10210799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7200" dirty="0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4. </a:t>
            </a:r>
            <a:r>
              <a:rPr lang="fr-MA" sz="6000" dirty="0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VIE ÉTUDIANTE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6000" dirty="0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ET APPUI SOCIAL </a:t>
            </a:r>
            <a:endParaRPr dirty="0"/>
          </a:p>
        </p:txBody>
      </p:sp>
      <p:sp>
        <p:nvSpPr>
          <p:cNvPr id="278" name="Google Shape;278;p13"/>
          <p:cNvSpPr txBox="1"/>
          <p:nvPr/>
        </p:nvSpPr>
        <p:spPr>
          <a:xfrm>
            <a:off x="1530350" y="3422233"/>
            <a:ext cx="89916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2800" b="1" dirty="0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Pour un modèle consacrant la transparence et l’équité 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3" name="Google Shape;283;p14"/>
          <p:cNvGraphicFramePr/>
          <p:nvPr>
            <p:extLst>
              <p:ext uri="{D42A27DB-BD31-4B8C-83A1-F6EECF244321}">
                <p14:modId xmlns:p14="http://schemas.microsoft.com/office/powerpoint/2010/main" val="159081716"/>
              </p:ext>
            </p:extLst>
          </p:nvPr>
        </p:nvGraphicFramePr>
        <p:xfrm>
          <a:off x="3816350" y="1222375"/>
          <a:ext cx="7620000" cy="4771005"/>
        </p:xfrm>
        <a:graphic>
          <a:graphicData uri="http://schemas.openxmlformats.org/drawingml/2006/table">
            <a:tbl>
              <a:tblPr>
                <a:noFill/>
                <a:tableStyleId>{485DE18F-B2F8-49A6-930B-4904390B2F8E}</a:tableStyleId>
              </a:tblPr>
              <a:tblGrid>
                <a:gridCol w="47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1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1" u="sng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Bourses Sociales</a:t>
                      </a:r>
                      <a:endParaRPr sz="1600" b="1" i="0" u="sng" strike="noStrike" cap="none" dirty="0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lnB w="1270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lnB w="1270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lnB w="1270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75"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1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8025" marR="8025" marT="8025" marB="0">
                    <a:lnT w="1270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400" b="1" u="none" strike="noStrike" cap="none" dirty="0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Comment trouvez-vous les critères d'éligibilité </a:t>
                      </a:r>
                      <a:r>
                        <a:rPr lang="fr-MA" b="1" dirty="0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aux </a:t>
                      </a:r>
                      <a:r>
                        <a:rPr lang="fr-MA" sz="1400" b="1" u="none" strike="noStrike" cap="none" dirty="0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bourses sociales ?</a:t>
                      </a:r>
                      <a:endParaRPr sz="1400" b="1" i="0" u="none" strike="noStrike" cap="none" dirty="0">
                        <a:solidFill>
                          <a:srgbClr val="AC1F7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>
                    <a:lnT w="1270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lnT w="1270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9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Clairs et transparents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lnT w="1270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1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9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Pas clairs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1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90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Équitables</a:t>
                      </a: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1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9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Injustes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975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1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</a:t>
                      </a:r>
                      <a:endParaRPr/>
                    </a:p>
                  </a:txBody>
                  <a:tcPr marL="8025" marR="8025" marT="80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400" b="1" u="none" strike="noStrike" cap="none" dirty="0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Si vous bénéficiez d'une bourse, quels sont les points à améliorer en priorité? </a:t>
                      </a:r>
                      <a:r>
                        <a:rPr lang="fr-MA" sz="1400" u="none" strike="noStrike" cap="none" dirty="0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(à classer par ordre de priorité)</a:t>
                      </a:r>
                      <a:endParaRPr sz="1400" b="0" i="0" u="none" strike="noStrike" cap="none" dirty="0">
                        <a:solidFill>
                          <a:srgbClr val="AC1F7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90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 montant de la bourse</a:t>
                      </a: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1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9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 délais de déblocage de la bourse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1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90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 manque d'information en cas de problème</a:t>
                      </a: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1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1" u="sng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Logement et Restauration Universitaires</a:t>
                      </a:r>
                      <a:endParaRPr sz="1600" b="1" i="0" u="sng" strike="noStrike" cap="none" dirty="0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175"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1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</a:t>
                      </a:r>
                      <a:endParaRPr/>
                    </a:p>
                  </a:txBody>
                  <a:tcPr marL="8025" marR="8025" marT="80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400" b="1" u="none" strike="noStrike" cap="none" dirty="0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Comment trouvez-vous les critères d'octroi du logement Universitaire?</a:t>
                      </a:r>
                      <a:endParaRPr sz="1400" b="1" i="0" u="none" strike="noStrike" cap="none" dirty="0">
                        <a:solidFill>
                          <a:srgbClr val="AC1F7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9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Clairs et transparents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1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9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Pas clairs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1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9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Équitables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1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9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Injustes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175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1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</a:t>
                      </a:r>
                      <a:endParaRPr/>
                    </a:p>
                  </a:txBody>
                  <a:tcPr marL="8025" marR="8025" marT="80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400" b="1" u="none" strike="noStrike" cap="none" dirty="0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Si vous habitez dans une cité universitaire, qu'est ce que vous changeriez en priorité? (à classer par ordre de priorité)</a:t>
                      </a:r>
                      <a:endParaRPr sz="1400" b="1" i="0" u="none" strike="noStrike" cap="none" dirty="0">
                        <a:solidFill>
                          <a:srgbClr val="AC1F7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9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Rénover les chambres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1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9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Réduire le nombre de résidents/chambre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1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9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Ajouter des espaces culturels et sportifs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AC1F7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9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Ajouter des cellules d'écoute et de conseil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175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1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</a:t>
                      </a:r>
                      <a:endParaRPr/>
                    </a:p>
                  </a:txBody>
                  <a:tcPr marL="8025" marR="8025" marT="80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400" b="1" u="none" strike="noStrike" cap="none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Si vous bénéficiez d'un accès au Restaurant Universitaire, qu'est ce que vous changeriez en priorité? (à classer par ordre de priorité)</a:t>
                      </a:r>
                      <a:endParaRPr sz="1400" b="1" i="0" u="none" strike="noStrike" cap="none">
                        <a:solidFill>
                          <a:srgbClr val="AC1F7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9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Hygiène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1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9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Qualité des repas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11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9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Service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1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90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Cadre </a:t>
                      </a: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8025" marR="8025" marT="8025" marB="0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284" name="Google Shape;284;p14"/>
          <p:cNvSpPr/>
          <p:nvPr/>
        </p:nvSpPr>
        <p:spPr>
          <a:xfrm>
            <a:off x="615950" y="993775"/>
            <a:ext cx="64071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1800" b="1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4.1 APPUI SOCIAL</a:t>
            </a:r>
            <a:endParaRPr/>
          </a:p>
        </p:txBody>
      </p:sp>
      <p:sp>
        <p:nvSpPr>
          <p:cNvPr id="285" name="Google Shape;285;p14"/>
          <p:cNvSpPr/>
          <p:nvPr/>
        </p:nvSpPr>
        <p:spPr>
          <a:xfrm>
            <a:off x="611414" y="1727974"/>
            <a:ext cx="3352799" cy="68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MA" sz="2800" i="1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5 points à clarifier</a:t>
            </a:r>
            <a:endParaRPr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0" name="Google Shape;290;p15"/>
          <p:cNvGraphicFramePr/>
          <p:nvPr/>
        </p:nvGraphicFramePr>
        <p:xfrm>
          <a:off x="3740150" y="1146175"/>
          <a:ext cx="7302500" cy="3791585"/>
        </p:xfrm>
        <a:graphic>
          <a:graphicData uri="http://schemas.openxmlformats.org/drawingml/2006/table">
            <a:tbl>
              <a:tblPr>
                <a:noFill/>
                <a:tableStyleId>{485DE18F-B2F8-49A6-930B-4904390B2F8E}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20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1" u="sng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Santé Universitaire</a:t>
                      </a:r>
                      <a:endParaRPr sz="1600" b="1" i="0" u="sng" strike="noStrike" cap="none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1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</a:t>
                      </a:r>
                      <a:endParaRPr/>
                    </a:p>
                  </a:txBody>
                  <a:tcPr marL="9525" marR="9525" marT="9525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400" b="1" u="none" strike="noStrike" cap="none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Avez-vous bénéficié des services du centre médical </a:t>
                      </a:r>
                      <a:r>
                        <a:rPr lang="fr-MA" b="1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relevant </a:t>
                      </a:r>
                      <a:r>
                        <a:rPr lang="fr-MA" sz="1400" b="1" u="none" strike="noStrike" cap="none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 la cité universitaire?</a:t>
                      </a:r>
                      <a:endParaRPr sz="1400" b="1" i="0" u="none" strike="noStrike" cap="none">
                        <a:solidFill>
                          <a:srgbClr val="AC1F7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fr-MA" sz="10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Oui / Non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1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7</a:t>
                      </a:r>
                      <a:endParaRPr/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400" b="1" u="none" strike="noStrike" cap="none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Si oui, quelle est votre appréciation sur les services offertes: qualité des soins, présence du médecin, disponibilité des médicaments…?</a:t>
                      </a:r>
                      <a:endParaRPr sz="1400" b="1" i="0" u="none" strike="noStrike" cap="none">
                        <a:solidFill>
                          <a:srgbClr val="AC1F7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fr-MA" sz="10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Satisfaisant/Insatisfaisant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1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8</a:t>
                      </a:r>
                      <a:endParaRPr/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400" b="1" u="none" strike="noStrike" cap="none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Si vous n'avez pas encore </a:t>
                      </a:r>
                      <a:r>
                        <a:rPr lang="fr-MA" b="1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souscrit</a:t>
                      </a:r>
                      <a:r>
                        <a:rPr lang="fr-MA" sz="1400" b="1" u="none" strike="noStrike" cap="none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à l'Assurance Maladie Obligatoire des étudiants AMOE, merci de préciser pourquoi ? </a:t>
                      </a:r>
                      <a:endParaRPr sz="1400" b="1" i="0" u="none" strike="noStrike" cap="none">
                        <a:solidFill>
                          <a:srgbClr val="AC1F7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fr-MA" sz="10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Vous ne répondez pas aux critères d'éligibilité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fr-MA" sz="10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Procédure très compliquée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i="0" u="none" strike="noStrike" cap="none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fr-MA" sz="10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Vous n'étiez pas informés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1" u="sng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Activités sportives &amp; Culturelles</a:t>
                      </a:r>
                      <a:endParaRPr sz="1600" b="1" i="0" u="sng" strike="noStrike" cap="none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07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1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9</a:t>
                      </a:r>
                      <a:endParaRPr/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400" b="1" u="none" strike="noStrike" cap="none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Pratiquez-vous régulièrement une activité culturelle ou sportive à l’université ou à la cité universitaire?</a:t>
                      </a:r>
                      <a:endParaRPr sz="1400" b="1" i="0" u="none" strike="noStrike" cap="none">
                        <a:solidFill>
                          <a:srgbClr val="AC1F7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fr-MA" sz="10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Oui / Non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400" b="1" u="none" strike="noStrike" cap="none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Si vous pratiquez ces activités, quels sont les points à améliorer en priorité? (à classer par ordre de priorité)</a:t>
                      </a:r>
                      <a:endParaRPr sz="1400" b="1" i="0" u="none" strike="noStrike" cap="none">
                        <a:solidFill>
                          <a:srgbClr val="AC1F7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fr-MA" sz="10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Qualité de l'infrastructure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1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</a:t>
                      </a:r>
                      <a:endParaRPr/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fr-MA" sz="10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Qualité de l'encadrement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fr-MA" sz="10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Une planification cohérente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fr-MA" sz="100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Autres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91" name="Google Shape;291;p15"/>
          <p:cNvSpPr/>
          <p:nvPr/>
        </p:nvSpPr>
        <p:spPr>
          <a:xfrm>
            <a:off x="615950" y="993775"/>
            <a:ext cx="64071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1800" b="1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4.2. VIE ÉTUDIANTE</a:t>
            </a:r>
            <a:endParaRPr/>
          </a:p>
        </p:txBody>
      </p:sp>
      <p:sp>
        <p:nvSpPr>
          <p:cNvPr id="292" name="Google Shape;292;p15"/>
          <p:cNvSpPr/>
          <p:nvPr/>
        </p:nvSpPr>
        <p:spPr>
          <a:xfrm>
            <a:off x="611414" y="1727974"/>
            <a:ext cx="3352799" cy="68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MA" sz="2800" i="1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5 points à clarifier</a:t>
            </a:r>
            <a:endParaRPr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" name="Google Shape;297;p16"/>
          <p:cNvGraphicFramePr/>
          <p:nvPr>
            <p:extLst>
              <p:ext uri="{D42A27DB-BD31-4B8C-83A1-F6EECF244321}">
                <p14:modId xmlns:p14="http://schemas.microsoft.com/office/powerpoint/2010/main" val="1196201820"/>
              </p:ext>
            </p:extLst>
          </p:nvPr>
        </p:nvGraphicFramePr>
        <p:xfrm>
          <a:off x="3740150" y="2212750"/>
          <a:ext cx="7315200" cy="4290060"/>
        </p:xfrm>
        <a:graphic>
          <a:graphicData uri="http://schemas.openxmlformats.org/drawingml/2006/table">
            <a:tbl>
              <a:tblPr firstRow="1" firstCol="1" bandRow="1">
                <a:noFill/>
                <a:tableStyleId>{E1B2F46F-9A01-4E3E-8CB8-9AE66E351574}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Répartition des bourses octroyées / Par région</a:t>
                      </a:r>
                      <a:endParaRPr dirty="0"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%</a:t>
                      </a:r>
                      <a:endParaRPr dirty="0"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Nombre de bénéficiaires des bourses / Par Région et % du besoin Régional</a:t>
                      </a:r>
                      <a:endParaRPr dirty="0"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200"/>
                        <a:buFont typeface="Proxima Nova"/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Nombre de réclamations relatives à la Bourse</a:t>
                      </a:r>
                      <a:endParaRPr dirty="0"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200"/>
                        <a:buFont typeface="Proxima Nova"/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Taux de respect des délais de versement des bourses</a:t>
                      </a:r>
                      <a:endParaRPr dirty="0"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200"/>
                        <a:buFont typeface="Proxima Nova"/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Capacités d’accueil du logement Universitaire /Région –Vs - Besoin Régional</a:t>
                      </a:r>
                      <a:endParaRPr dirty="0"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 + %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Nombre des manifestations et activités culturelles et sportives / par région / an</a:t>
                      </a:r>
                      <a:endParaRPr dirty="0"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X/an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200"/>
                        <a:buFont typeface="Proxima Nova"/>
                        <a:buNone/>
                      </a:pPr>
                      <a:r>
                        <a:rPr lang="fr-MA" sz="1200" b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Nombre d’ouvertures de nouvelles infrastructures sportives et socio-culturelles </a:t>
                      </a:r>
                      <a:endParaRPr dirty="0"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200"/>
                        <a:buFont typeface="Proxima Nova"/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X/an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200"/>
                        <a:buFont typeface="Proxima Nova"/>
                        <a:buNone/>
                      </a:pPr>
                      <a:r>
                        <a:rPr lang="fr-MA" sz="1200" b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Nombre des </a:t>
                      </a:r>
                      <a:r>
                        <a:rPr lang="fr-MA" sz="1200" b="0" i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bénéficiaires de l</a:t>
                      </a:r>
                      <a:r>
                        <a:rPr lang="fr-MA" sz="1200" b="0" i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Calibri"/>
                          <a:cs typeface="Calibri"/>
                          <a:sym typeface="Arial"/>
                        </a:rPr>
                        <a:t>'Assurance Maladie Obligatoire des Etudiants</a:t>
                      </a:r>
                      <a:endParaRPr sz="1200" b="0" i="0" u="none" strike="noStrike" cap="none" dirty="0">
                        <a:solidFill>
                          <a:srgbClr val="223A87"/>
                        </a:solidFill>
                        <a:latin typeface="Proxima Nova"/>
                        <a:sym typeface="Arial"/>
                      </a:endParaRPr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200"/>
                        <a:buFont typeface="Proxima Nova"/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Nombre des bénéficiaires d’accompagnement dans les cellules d’écoute</a:t>
                      </a:r>
                      <a:endParaRPr dirty="0"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200"/>
                        <a:buFont typeface="Proxima Nova"/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Nombre de partenariats signées pour l’Appui Social (</a:t>
                      </a:r>
                      <a:r>
                        <a:rPr lang="fr-MA" sz="1200" b="0" u="none" strike="noStrike" cap="none" dirty="0" err="1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Ppublic</a:t>
                      </a:r>
                      <a:r>
                        <a:rPr lang="fr-MA" sz="1200" b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ou </a:t>
                      </a:r>
                      <a:r>
                        <a:rPr lang="fr-MA" sz="1200" b="0" u="none" strike="noStrike" cap="none" dirty="0" err="1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Pprivé</a:t>
                      </a:r>
                      <a:r>
                        <a:rPr lang="fr-MA" sz="1200" b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ou </a:t>
                      </a:r>
                      <a:r>
                        <a:rPr lang="fr-MA" sz="1200" b="0" u="none" strike="noStrike" cap="none" dirty="0" err="1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PSCivile</a:t>
                      </a:r>
                      <a:r>
                        <a:rPr lang="fr-MA" sz="1200" b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)</a:t>
                      </a:r>
                      <a:endParaRPr dirty="0"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200"/>
                        <a:buFont typeface="Proxima Nova"/>
                        <a:buNone/>
                      </a:pPr>
                      <a:r>
                        <a:rPr lang="fr-MA" sz="12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Nombre de partenariats signées pour les activités socio-culturelle et Sportives (</a:t>
                      </a:r>
                      <a:r>
                        <a:rPr lang="fr-MA" sz="1200" b="0" u="none" strike="noStrike" cap="none" dirty="0" err="1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Ppublic</a:t>
                      </a:r>
                      <a:r>
                        <a:rPr lang="fr-MA" sz="1200" b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ou </a:t>
                      </a:r>
                      <a:r>
                        <a:rPr lang="fr-MA" sz="1200" b="0" u="none" strike="noStrike" cap="none" dirty="0" err="1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Pprivé</a:t>
                      </a:r>
                      <a:r>
                        <a:rPr lang="fr-MA" sz="1200" b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ou </a:t>
                      </a:r>
                      <a:r>
                        <a:rPr lang="fr-MA" sz="1200" b="0" u="none" strike="noStrike" cap="none" dirty="0" err="1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PSCivile</a:t>
                      </a:r>
                      <a:r>
                        <a:rPr lang="fr-MA" sz="1200" b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)</a:t>
                      </a:r>
                      <a:endParaRPr dirty="0"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200"/>
                        <a:buFont typeface="Proxima Nova"/>
                        <a:buNone/>
                      </a:pPr>
                      <a:r>
                        <a:rPr lang="fr-MA" sz="1200" b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</a:t>
                      </a:r>
                      <a:endParaRPr dirty="0"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98" name="Google Shape;298;p16"/>
          <p:cNvSpPr/>
          <p:nvPr/>
        </p:nvSpPr>
        <p:spPr>
          <a:xfrm>
            <a:off x="3740150" y="1566927"/>
            <a:ext cx="8464550" cy="51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MA" sz="2000" b="1" i="1" u="sng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Les Indicateurs clés à renseigner et à monitorer annuellement</a:t>
            </a:r>
            <a:endParaRPr/>
          </a:p>
        </p:txBody>
      </p:sp>
      <p:sp>
        <p:nvSpPr>
          <p:cNvPr id="299" name="Google Shape;299;p16"/>
          <p:cNvSpPr/>
          <p:nvPr/>
        </p:nvSpPr>
        <p:spPr>
          <a:xfrm>
            <a:off x="600558" y="1014514"/>
            <a:ext cx="64769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2000" b="1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4. VIE ÉTUDIANTE ET APPUI SOCIAL </a:t>
            </a:r>
            <a:endParaRPr/>
          </a:p>
        </p:txBody>
      </p:sp>
      <p:sp>
        <p:nvSpPr>
          <p:cNvPr id="300" name="Google Shape;300;p16"/>
          <p:cNvSpPr txBox="1"/>
          <p:nvPr/>
        </p:nvSpPr>
        <p:spPr>
          <a:xfrm>
            <a:off x="5264150" y="1056041"/>
            <a:ext cx="62460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1800" b="1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Pour un modèle consacrant la transparence et l’équité</a:t>
            </a:r>
            <a:endParaRPr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"/>
          <p:cNvSpPr/>
          <p:nvPr/>
        </p:nvSpPr>
        <p:spPr>
          <a:xfrm>
            <a:off x="1377950" y="1298575"/>
            <a:ext cx="1021079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7200" dirty="0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5. Employabilité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7200" dirty="0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&amp; Entrepreneuriat</a:t>
            </a:r>
            <a:endParaRPr dirty="0"/>
          </a:p>
        </p:txBody>
      </p:sp>
      <p:sp>
        <p:nvSpPr>
          <p:cNvPr id="306" name="Google Shape;306;p17"/>
          <p:cNvSpPr txBox="1"/>
          <p:nvPr/>
        </p:nvSpPr>
        <p:spPr>
          <a:xfrm>
            <a:off x="1530350" y="3606899"/>
            <a:ext cx="6705600" cy="874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2800" b="1" dirty="0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Pour une université qui booste l’insertion professionnelle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/>
          <p:nvPr/>
        </p:nvSpPr>
        <p:spPr>
          <a:xfrm>
            <a:off x="600558" y="1014514"/>
            <a:ext cx="6476999" cy="51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MA" sz="2000" b="1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5. Employabilité et Entrepreneuriat</a:t>
            </a:r>
            <a:endParaRPr/>
          </a:p>
        </p:txBody>
      </p:sp>
      <p:sp>
        <p:nvSpPr>
          <p:cNvPr id="312" name="Google Shape;312;p18"/>
          <p:cNvSpPr txBox="1"/>
          <p:nvPr/>
        </p:nvSpPr>
        <p:spPr>
          <a:xfrm>
            <a:off x="5492750" y="1177050"/>
            <a:ext cx="6322331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1600" b="1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Pour une université qui booste l’insertion professionnelle</a:t>
            </a:r>
            <a:endParaRPr/>
          </a:p>
        </p:txBody>
      </p:sp>
      <p:sp>
        <p:nvSpPr>
          <p:cNvPr id="313" name="Google Shape;313;p18"/>
          <p:cNvSpPr/>
          <p:nvPr/>
        </p:nvSpPr>
        <p:spPr>
          <a:xfrm>
            <a:off x="600558" y="1528371"/>
            <a:ext cx="3128735" cy="68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MA" sz="2800" i="1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5 points à clarifier</a:t>
            </a:r>
            <a:endParaRPr/>
          </a:p>
        </p:txBody>
      </p:sp>
      <p:graphicFrame>
        <p:nvGraphicFramePr>
          <p:cNvPr id="314" name="Google Shape;314;p18"/>
          <p:cNvGraphicFramePr/>
          <p:nvPr/>
        </p:nvGraphicFramePr>
        <p:xfrm>
          <a:off x="3740150" y="1528371"/>
          <a:ext cx="7848600" cy="4869718"/>
        </p:xfrm>
        <a:graphic>
          <a:graphicData uri="http://schemas.openxmlformats.org/drawingml/2006/table">
            <a:tbl>
              <a:tblPr>
                <a:noFill/>
                <a:tableStyleId>{485DE18F-B2F8-49A6-930B-4904390B2F8E}</a:tableStyleId>
              </a:tblPr>
              <a:tblGrid>
                <a:gridCol w="52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35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1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Employabilité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350"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1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400" b="1" u="none" strike="noStrike" cap="none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Quels sont les services que vous souhaitez avoir au niveau des structures d'accompagnement (Career Centers... )?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14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fr-MA" sz="9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Diagnostic et Orientation 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fr-MA" sz="9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Aide à la préparation du kit de candidature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fr-MA" sz="9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Accès à une expérience professionnelle en entreprise (Stage, PFE, annonce d’emploi…) / 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750"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1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</a:t>
                      </a:r>
                      <a:endParaRPr/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400" b="1" u="none" strike="noStrike" cap="none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Quelles sont les compétences qui vous aident à décrocher facilement un emploi? </a:t>
                      </a:r>
                      <a:endParaRPr/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fr-MA" sz="9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 nature de mon diplôme et sa mention</a:t>
                      </a:r>
                      <a:endParaRPr/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0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fr-MA" sz="9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Les compétences transversales liées à la personne : autonomie, esprit d'équipe, esprit d'initiative, adaptabilité</a:t>
                      </a:r>
                      <a:endParaRPr/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0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fr-MA" sz="9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Les compétences transversales liées à l'apprentissage : Maitrise de plusieurs Langues…</a:t>
                      </a:r>
                      <a:endParaRPr/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0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fr-MA" sz="9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Les compétences technologiques : utilisation d'ordinateurs, outils informatiques et logiciels</a:t>
                      </a:r>
                      <a:endParaRPr/>
                    </a:p>
                  </a:txBody>
                  <a:tcPr marL="9525" marR="9525" marT="9525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75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1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Entrepren</a:t>
                      </a:r>
                      <a:r>
                        <a:rPr lang="fr-MA" sz="1600" b="1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eu</a:t>
                      </a:r>
                      <a:r>
                        <a:rPr lang="fr-MA" sz="1600" b="1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riat</a:t>
                      </a:r>
                      <a:endParaRPr/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7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1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</a:t>
                      </a:r>
                      <a:endParaRPr/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400" b="1" u="none" strike="noStrike" cap="none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Êtes-vous prêt à vous engager dans un projet </a:t>
                      </a:r>
                      <a:r>
                        <a:rPr lang="fr-MA" b="1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entrepreneurial</a:t>
                      </a:r>
                      <a:r>
                        <a:rPr lang="fr-MA" sz="1400" b="1" u="none" strike="noStrike" cap="none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?</a:t>
                      </a:r>
                      <a:endParaRPr/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fr-MA" sz="9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Oui</a:t>
                      </a:r>
                      <a:endParaRPr/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7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fr-MA" sz="9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Non</a:t>
                      </a:r>
                      <a:endParaRPr/>
                    </a:p>
                  </a:txBody>
                  <a:tcPr marL="9525" marR="9525" marT="9525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750"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1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</a:t>
                      </a:r>
                      <a:endParaRPr/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400" b="1" u="none" strike="noStrike" cap="none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Quelles sont, selon vous, les contraintes à lever po</a:t>
                      </a:r>
                      <a:r>
                        <a:rPr lang="fr-MA" b="1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ur faire aboutir l</a:t>
                      </a:r>
                      <a:r>
                        <a:rPr lang="fr-MA" sz="1400" b="1" u="none" strike="noStrike" cap="none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es projets d'entrepreneuriat étudiant?</a:t>
                      </a:r>
                      <a:endParaRPr/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fr-MA" sz="9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Culture entrepreneuriale</a:t>
                      </a:r>
                      <a:endParaRPr/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7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fr-MA" sz="9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Accompagnement</a:t>
                      </a:r>
                      <a:endParaRPr/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7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fr-MA" sz="9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Financement</a:t>
                      </a:r>
                      <a:endParaRPr/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07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fr-MA" sz="9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Suivi post-création</a:t>
                      </a:r>
                      <a:endParaRPr/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07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fr-MA" sz="9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Statut de l'étudiant entrepreneur</a:t>
                      </a:r>
                      <a:endParaRPr/>
                    </a:p>
                  </a:txBody>
                  <a:tcPr marL="9525" marR="9525" marT="9525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0750"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1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</a:t>
                      </a:r>
                      <a:endParaRPr/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400" b="1" u="none" strike="noStrike" cap="none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Quelles sont vos propositions pour améliorer l'accompagnement des projets entrepreneuriaux des étudiants? </a:t>
                      </a:r>
                      <a:endParaRPr/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fr-MA" sz="9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Prix d'innovation </a:t>
                      </a:r>
                      <a:endParaRPr/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07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fr-MA" sz="9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Accélérateurs/ incubateurs</a:t>
                      </a:r>
                      <a:endParaRPr/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07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fr-MA" sz="9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Programmes de financement</a:t>
                      </a:r>
                      <a:endParaRPr/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07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2"/>
                    </a:p>
                  </a:txBody>
                  <a:tcPr marL="9525" marR="9525" marT="9525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fr-MA" sz="900" b="0" i="0" u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Accompagnement post-création</a:t>
                      </a:r>
                      <a:endParaRPr sz="1802"/>
                    </a:p>
                  </a:txBody>
                  <a:tcPr marL="9525" marR="9525" marT="9525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9" name="Google Shape;319;p19"/>
          <p:cNvGraphicFramePr/>
          <p:nvPr/>
        </p:nvGraphicFramePr>
        <p:xfrm>
          <a:off x="3511550" y="1837328"/>
          <a:ext cx="7541525" cy="4648200"/>
        </p:xfrm>
        <a:graphic>
          <a:graphicData uri="http://schemas.openxmlformats.org/drawingml/2006/table">
            <a:tbl>
              <a:tblPr firstRow="1" firstCol="1" bandRow="1">
                <a:noFill/>
                <a:tableStyleId>{E1B2F46F-9A01-4E3E-8CB8-9AE66E351574}</a:tableStyleId>
              </a:tblPr>
              <a:tblGrid>
                <a:gridCol w="632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Taux d’insertion</a:t>
                      </a:r>
                      <a:endParaRPr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%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Nombre de personnes accompagnées au sein des structures dédiées (career centers…)</a:t>
                      </a:r>
                      <a:endParaRPr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Nombre d’heures de formation et de coaching / Région</a:t>
                      </a:r>
                      <a:endParaRPr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x/an/ Région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200"/>
                        <a:buFont typeface="Proxima Nova"/>
                        <a:buNone/>
                      </a:pPr>
                      <a:r>
                        <a:rPr lang="fr-MA" sz="1200" b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Nombre de projets qui bénéficient de programmes d’incubation / Région</a:t>
                      </a:r>
                      <a:endParaRPr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200"/>
                        <a:buFont typeface="Proxima Nova"/>
                        <a:buNone/>
                      </a:pPr>
                      <a:r>
                        <a:rPr lang="fr-MA" sz="1200" b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x/an/ Région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200"/>
                        <a:buFont typeface="Proxima Nova"/>
                        <a:buNone/>
                      </a:pPr>
                      <a:r>
                        <a:rPr lang="fr-MA" sz="1200" b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Nombre d’entreprises crées par les étudiants / Région</a:t>
                      </a:r>
                      <a:endParaRPr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200"/>
                        <a:buFont typeface="Proxima Nova"/>
                        <a:buNone/>
                      </a:pPr>
                      <a:r>
                        <a:rPr lang="fr-MA" sz="1200" b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x/an/ Région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Montant des financements débloqués en faveur des projets lancés par les étudiants / Région</a:t>
                      </a:r>
                      <a:endParaRPr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200"/>
                        <a:buFont typeface="Proxima Nova"/>
                        <a:buNone/>
                      </a:pPr>
                      <a:r>
                        <a:rPr lang="fr-MA" sz="1200" b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xMdh/an/ Région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200"/>
                        <a:buFont typeface="Proxima Nova"/>
                        <a:buNone/>
                      </a:pPr>
                      <a:r>
                        <a:rPr lang="fr-MA" sz="1200" b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Nombre de stages PFE trouvés</a:t>
                      </a:r>
                      <a:endParaRPr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200"/>
                        <a:buFont typeface="Proxima Nova"/>
                        <a:buNone/>
                      </a:pPr>
                      <a:r>
                        <a:rPr lang="fr-MA" sz="1200" b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X/an/Région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200"/>
                        <a:buFont typeface="Proxima Nova"/>
                        <a:buNone/>
                      </a:pPr>
                      <a:r>
                        <a:rPr lang="fr-MA" sz="1200" b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Nombre de Forums d’entreprises organisés / Région </a:t>
                      </a:r>
                      <a:endParaRPr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200"/>
                        <a:buFont typeface="Proxima Nova"/>
                        <a:buNone/>
                      </a:pPr>
                      <a:r>
                        <a:rPr lang="fr-MA" sz="1200" b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X/an/Région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5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Nombre de partenariats signés pour booster l’employabilité ( à échelle Nationale &amp; Internationale )</a:t>
                      </a:r>
                      <a:endParaRPr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200"/>
                        <a:buFont typeface="Proxima Nova"/>
                        <a:buNone/>
                      </a:pPr>
                      <a:r>
                        <a:rPr lang="fr-MA" sz="1200" b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X/Mdh</a:t>
                      </a:r>
                      <a:endParaRPr sz="1200" b="0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5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200" b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Nombre de partenariats signés pour booster l’entreprenariat ( à échelle Nationale &amp; Internationale )</a:t>
                      </a:r>
                      <a:endParaRPr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200"/>
                        <a:buFont typeface="Proxima Nova"/>
                        <a:buNone/>
                      </a:pPr>
                      <a:r>
                        <a:rPr lang="fr-MA" sz="1200" b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X/Mdh</a:t>
                      </a:r>
                      <a:endParaRPr sz="1200" b="0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20" name="Google Shape;320;p19"/>
          <p:cNvSpPr/>
          <p:nvPr/>
        </p:nvSpPr>
        <p:spPr>
          <a:xfrm>
            <a:off x="3435350" y="1270175"/>
            <a:ext cx="8464550" cy="51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MA" sz="2000" b="1" i="1" u="sng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Les Indicateurs clés à renseigner et à monitorer annuellement</a:t>
            </a:r>
            <a:endParaRPr/>
          </a:p>
        </p:txBody>
      </p:sp>
      <p:sp>
        <p:nvSpPr>
          <p:cNvPr id="321" name="Google Shape;321;p19"/>
          <p:cNvSpPr/>
          <p:nvPr/>
        </p:nvSpPr>
        <p:spPr>
          <a:xfrm>
            <a:off x="600558" y="1014514"/>
            <a:ext cx="6476999" cy="51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MA" sz="2000" b="1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5. Employabilité et Entrepreneuriat</a:t>
            </a:r>
            <a:endParaRPr/>
          </a:p>
        </p:txBody>
      </p:sp>
      <p:sp>
        <p:nvSpPr>
          <p:cNvPr id="322" name="Google Shape;322;p19"/>
          <p:cNvSpPr txBox="1"/>
          <p:nvPr/>
        </p:nvSpPr>
        <p:spPr>
          <a:xfrm>
            <a:off x="5187950" y="1126531"/>
            <a:ext cx="6093731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1800" b="1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Pour une université qui booste l’insertion professionnelle</a:t>
            </a:r>
            <a:endParaRPr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"/>
          <p:cNvSpPr/>
          <p:nvPr/>
        </p:nvSpPr>
        <p:spPr>
          <a:xfrm>
            <a:off x="539750" y="1603375"/>
            <a:ext cx="3429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2800" b="1" i="0" u="sng" strike="noStrike" cap="none" dirty="0">
                <a:solidFill>
                  <a:srgbClr val="A5046B"/>
                </a:solidFill>
                <a:latin typeface="Arial"/>
                <a:ea typeface="Arial"/>
                <a:cs typeface="Arial"/>
                <a:sym typeface="Arial"/>
              </a:rPr>
              <a:t>POUR UN MODÈLE UNIVERSITAIRE</a:t>
            </a:r>
            <a:r>
              <a:rPr lang="fr-MA" sz="28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MA" sz="2800" b="1" i="0" u="sng" strike="noStrike" cap="none" dirty="0">
                <a:solidFill>
                  <a:srgbClr val="A5046B"/>
                </a:solidFill>
                <a:latin typeface="Arial"/>
                <a:ea typeface="Arial"/>
                <a:cs typeface="Arial"/>
                <a:sym typeface="Arial"/>
              </a:rPr>
              <a:t>QUI CONSACRE L’EXCELLENCE ACADÉMIQUE</a:t>
            </a:r>
            <a:endParaRPr sz="28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"/>
          <p:cNvSpPr txBox="1"/>
          <p:nvPr/>
        </p:nvSpPr>
        <p:spPr>
          <a:xfrm>
            <a:off x="3740150" y="1820825"/>
            <a:ext cx="73512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1800" b="1" i="0" u="none" strike="noStrike" cap="none" dirty="0">
                <a:solidFill>
                  <a:srgbClr val="223A87"/>
                </a:solidFill>
                <a:latin typeface="Proxima Nova Alt" panose="02000506030000020004" pitchFamily="2" charset="77"/>
                <a:sym typeface="Arial"/>
              </a:rPr>
              <a:t>Le Plan National d’Accélération de la Transformation de l’écosystème ESRI </a:t>
            </a:r>
            <a:r>
              <a:rPr lang="fr-MA" sz="1800" dirty="0">
                <a:solidFill>
                  <a:srgbClr val="223A87"/>
                </a:solidFill>
                <a:latin typeface="Proxima Nova Alt" panose="02000506030000020004" pitchFamily="2" charset="77"/>
              </a:rPr>
              <a:t>met </a:t>
            </a:r>
            <a:r>
              <a:rPr lang="fr-MA" sz="1800" b="0" i="0" u="none" strike="noStrike" cap="none" dirty="0">
                <a:solidFill>
                  <a:srgbClr val="223A87"/>
                </a:solidFill>
                <a:latin typeface="Proxima Nova Alt" panose="02000506030000020004" pitchFamily="2" charset="77"/>
                <a:sym typeface="Arial"/>
              </a:rPr>
              <a:t>la </a:t>
            </a:r>
            <a:r>
              <a:rPr lang="fr-MA" sz="1800" dirty="0">
                <a:solidFill>
                  <a:srgbClr val="223A87"/>
                </a:solidFill>
                <a:latin typeface="Proxima Nova Alt" panose="02000506030000020004" pitchFamily="2" charset="77"/>
              </a:rPr>
              <a:t>c</a:t>
            </a:r>
            <a:r>
              <a:rPr lang="fr-MA" sz="1800" b="0" i="0" u="none" strike="noStrike" cap="none" dirty="0">
                <a:solidFill>
                  <a:srgbClr val="223A87"/>
                </a:solidFill>
                <a:latin typeface="Proxima Nova Alt" panose="02000506030000020004" pitchFamily="2" charset="77"/>
                <a:sym typeface="Arial"/>
              </a:rPr>
              <a:t>apacitation des étudiantes et des étudiants au cœur d</a:t>
            </a:r>
            <a:r>
              <a:rPr lang="fr-MA" sz="1800" dirty="0">
                <a:solidFill>
                  <a:srgbClr val="223A87"/>
                </a:solidFill>
                <a:latin typeface="Proxima Nova Alt" panose="02000506030000020004" pitchFamily="2" charset="77"/>
              </a:rPr>
              <a:t>e son</a:t>
            </a:r>
            <a:r>
              <a:rPr lang="fr-MA" sz="1800" b="0" i="0" u="none" strike="noStrike" cap="none" dirty="0">
                <a:solidFill>
                  <a:srgbClr val="223A87"/>
                </a:solidFill>
                <a:latin typeface="Proxima Nova Alt" panose="02000506030000020004" pitchFamily="2" charset="77"/>
                <a:sym typeface="Arial"/>
              </a:rPr>
              <a:t> dispositif </a:t>
            </a:r>
            <a:r>
              <a:rPr lang="fr-MA" sz="1800" dirty="0">
                <a:solidFill>
                  <a:srgbClr val="223A87"/>
                </a:solidFill>
                <a:latin typeface="Proxima Nova Alt" panose="02000506030000020004" pitchFamily="2" charset="77"/>
              </a:rPr>
              <a:t>opérationnel</a:t>
            </a:r>
            <a:r>
              <a:rPr lang="fr-MA" sz="1800" b="0" i="0" u="none" strike="noStrike" cap="none" dirty="0">
                <a:solidFill>
                  <a:srgbClr val="223A87"/>
                </a:solidFill>
                <a:latin typeface="Proxima Nova Alt" panose="02000506030000020004" pitchFamily="2" charset="77"/>
                <a:sym typeface="Arial"/>
              </a:rPr>
              <a:t>.</a:t>
            </a:r>
            <a:endParaRPr dirty="0">
              <a:latin typeface="Proxima Nova Alt" panose="02000506030000020004" pitchFamily="2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rgbClr val="223A87"/>
                </a:solidFill>
                <a:latin typeface="Proxima Nova Alt" panose="02000506030000020004" pitchFamily="2" charset="77"/>
              </a:rPr>
              <a:t> </a:t>
            </a:r>
            <a:endParaRPr sz="1800" dirty="0">
              <a:solidFill>
                <a:srgbClr val="223A87"/>
              </a:solidFill>
              <a:latin typeface="Proxima Nova Alt" panose="02000506030000020004" pitchFamily="2" charset="77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1800" dirty="0">
                <a:solidFill>
                  <a:srgbClr val="223A87"/>
                </a:solidFill>
                <a:latin typeface="Proxima Nova Alt" panose="02000506030000020004" pitchFamily="2" charset="77"/>
              </a:rPr>
              <a:t>Un</a:t>
            </a:r>
            <a:r>
              <a:rPr lang="fr-MA" sz="1800" dirty="0">
                <a:solidFill>
                  <a:srgbClr val="223A87"/>
                </a:solidFill>
                <a:latin typeface="Proxima Nova Alt" panose="02000506030000020004" pitchFamily="2" charset="77"/>
                <a:sym typeface="Arial"/>
              </a:rPr>
              <a:t> parcours académique riche et diversifié, offrant les meilleures chances de réus</a:t>
            </a:r>
            <a:r>
              <a:rPr lang="fr-MA" sz="1800" dirty="0">
                <a:solidFill>
                  <a:srgbClr val="223A87"/>
                </a:solidFill>
                <a:latin typeface="Proxima Nova Alt" panose="02000506030000020004" pitchFamily="2" charset="77"/>
              </a:rPr>
              <a:t>site et de consécration professionnelle, pour des jeunes en capacité de contribuer au </a:t>
            </a:r>
            <a:r>
              <a:rPr lang="fr-MA" sz="1800" dirty="0">
                <a:solidFill>
                  <a:srgbClr val="223A87"/>
                </a:solidFill>
                <a:latin typeface="Proxima Nova Alt" panose="02000506030000020004" pitchFamily="2" charset="77"/>
                <a:sym typeface="Arial"/>
              </a:rPr>
              <a:t>développement et au ra</a:t>
            </a:r>
            <a:r>
              <a:rPr lang="fr-MA" sz="1800" dirty="0">
                <a:solidFill>
                  <a:srgbClr val="223A87"/>
                </a:solidFill>
                <a:latin typeface="Proxima Nova Alt" panose="02000506030000020004" pitchFamily="2" charset="77"/>
              </a:rPr>
              <a:t>yonnement </a:t>
            </a:r>
            <a:r>
              <a:rPr lang="fr-MA" sz="1800" dirty="0">
                <a:solidFill>
                  <a:srgbClr val="223A87"/>
                </a:solidFill>
                <a:latin typeface="Proxima Nova Alt" panose="02000506030000020004" pitchFamily="2" charset="77"/>
                <a:sym typeface="Arial"/>
              </a:rPr>
              <a:t>de </a:t>
            </a:r>
            <a:r>
              <a:rPr lang="fr-MA" sz="1800" dirty="0">
                <a:solidFill>
                  <a:srgbClr val="223A87"/>
                </a:solidFill>
                <a:latin typeface="Proxima Nova Alt" panose="02000506030000020004" pitchFamily="2" charset="77"/>
              </a:rPr>
              <a:t>leur </a:t>
            </a:r>
            <a:r>
              <a:rPr lang="fr-MA" sz="1800" dirty="0">
                <a:solidFill>
                  <a:srgbClr val="223A87"/>
                </a:solidFill>
                <a:latin typeface="Proxima Nova Alt" panose="02000506030000020004" pitchFamily="2" charset="77"/>
                <a:sym typeface="Arial"/>
              </a:rPr>
              <a:t>pays.</a:t>
            </a:r>
            <a:endParaRPr dirty="0">
              <a:latin typeface="Proxima Nova Alt" panose="02000506030000020004" pitchFamily="2" charset="77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0"/>
          <p:cNvSpPr txBox="1"/>
          <p:nvPr/>
        </p:nvSpPr>
        <p:spPr>
          <a:xfrm>
            <a:off x="3740150" y="2441575"/>
            <a:ext cx="46497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8800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MERCI</a:t>
            </a:r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"/>
          <p:cNvSpPr/>
          <p:nvPr/>
        </p:nvSpPr>
        <p:spPr>
          <a:xfrm>
            <a:off x="996950" y="1450975"/>
            <a:ext cx="3810001" cy="259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2000" b="1" dirty="0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Dans le cadre de la mise en œuvre du PACTE ESRI 2030, </a:t>
            </a:r>
            <a:endParaRPr dirty="0"/>
          </a:p>
          <a:p>
            <a:pPr marL="12700" marR="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fr-MA" sz="2000" b="1" dirty="0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le Ministère de l’Enseignement Supérieur, de la Recherche Scientifique et de l’Innovation, </a:t>
            </a:r>
            <a:endParaRPr dirty="0"/>
          </a:p>
          <a:p>
            <a:pPr marL="12700" marR="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fr-MA" sz="2000" b="1" dirty="0">
                <a:solidFill>
                  <a:srgbClr val="A5046B"/>
                </a:solidFill>
                <a:latin typeface="Proxima Nova"/>
                <a:ea typeface="Proxima Nova"/>
                <a:cs typeface="Proxima Nova"/>
                <a:sym typeface="Proxima Nova"/>
              </a:rPr>
              <a:t>souhaite échanger avec vous autour des points majeurs de </a:t>
            </a:r>
            <a:endParaRPr dirty="0"/>
          </a:p>
          <a:p>
            <a:pPr marL="12700" marR="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fr-MA" sz="2000" b="1" dirty="0">
                <a:solidFill>
                  <a:srgbClr val="A5046B"/>
                </a:solidFill>
                <a:latin typeface="Proxima Nova"/>
                <a:ea typeface="Proxima Nova"/>
                <a:cs typeface="Proxima Nova"/>
                <a:sym typeface="Proxima Nova"/>
              </a:rPr>
              <a:t>l’action de réforme</a:t>
            </a:r>
            <a:endParaRPr sz="2000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5" name="Google Shape;195;p3"/>
          <p:cNvSpPr txBox="1"/>
          <p:nvPr/>
        </p:nvSpPr>
        <p:spPr>
          <a:xfrm>
            <a:off x="5035550" y="1527175"/>
            <a:ext cx="6019800" cy="3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AutoNum type="arabicPeriod"/>
            </a:pPr>
            <a:r>
              <a:rPr lang="fr-MA" sz="16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Dispositif d’orientation efficient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AutoNum type="arabicPeriod"/>
            </a:pPr>
            <a:r>
              <a:rPr lang="fr-MA" sz="16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Nouveau modèle pédagogique et Enseignement 4.0</a:t>
            </a:r>
            <a:endParaRPr dirty="0"/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fr-MA" sz="16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Contenus et supports </a:t>
            </a:r>
            <a:r>
              <a:rPr lang="fr-MA" sz="1600" b="0" i="0" u="none" strike="noStrike" cap="none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pédagogiques de pointe</a:t>
            </a:r>
            <a:endParaRPr dirty="0"/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fr-MA" sz="16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Acquisition des </a:t>
            </a:r>
            <a:r>
              <a:rPr lang="fr-MA" sz="1600" b="0" i="0" u="none" strike="noStrike" cap="none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Power </a:t>
            </a:r>
            <a:r>
              <a:rPr lang="fr-MA" sz="1600" b="0" i="0" u="none" strike="noStrike" cap="none" dirty="0" err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Skills</a:t>
            </a:r>
            <a:r>
              <a:rPr lang="fr-MA" sz="1600" b="0" i="0" u="none" strike="noStrike" cap="none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et des compétences transverses</a:t>
            </a:r>
            <a:endParaRPr sz="1600" b="0" i="0" u="none" strike="noStrike" cap="none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fr-MA" sz="16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Alignement sur les </a:t>
            </a:r>
            <a:r>
              <a:rPr lang="fr-MA" sz="1600" b="0" i="0" u="none" strike="noStrike" cap="none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nouvelles </a:t>
            </a:r>
            <a:r>
              <a:rPr lang="fr-MA" sz="16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innovations </a:t>
            </a:r>
            <a:r>
              <a:rPr lang="fr-MA" sz="1600" b="0" i="0" u="none" strike="noStrike" cap="none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(programmes évolutifs, sciences cognitives (Ai, </a:t>
            </a:r>
            <a:r>
              <a:rPr lang="fr-MA" sz="16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</a:t>
            </a:r>
            <a:r>
              <a:rPr lang="fr-MA" sz="1600" b="0" i="0" u="none" strike="noStrike" cap="none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ata Sciences…)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AutoNum type="arabicPeriod"/>
            </a:pPr>
            <a:r>
              <a:rPr lang="fr-MA" sz="16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Mobilité nationale et internationale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AutoNum type="arabicPeriod"/>
            </a:pPr>
            <a:r>
              <a:rPr lang="fr-MA" sz="16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Vie étudiante et appui social</a:t>
            </a:r>
            <a:endParaRPr sz="16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AutoNum type="arabicPeriod"/>
            </a:pPr>
            <a:r>
              <a:rPr lang="fr-MA" sz="16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Employabilité et entrepreneuriat</a:t>
            </a:r>
            <a:endParaRPr dirty="0"/>
          </a:p>
        </p:txBody>
      </p:sp>
      <p:cxnSp>
        <p:nvCxnSpPr>
          <p:cNvPr id="196" name="Google Shape;196;p3"/>
          <p:cNvCxnSpPr/>
          <p:nvPr/>
        </p:nvCxnSpPr>
        <p:spPr>
          <a:xfrm>
            <a:off x="4883150" y="1450975"/>
            <a:ext cx="0" cy="4953000"/>
          </a:xfrm>
          <a:prstGeom prst="straightConnector1">
            <a:avLst/>
          </a:prstGeom>
          <a:noFill/>
          <a:ln w="9525" cap="flat" cmpd="sng">
            <a:solidFill>
              <a:srgbClr val="E59BA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97" name="Google Shape;197;p3"/>
          <p:cNvGrpSpPr/>
          <p:nvPr/>
        </p:nvGrpSpPr>
        <p:grpSpPr>
          <a:xfrm>
            <a:off x="1550605" y="4043993"/>
            <a:ext cx="2702529" cy="610076"/>
            <a:chOff x="637901" y="150539"/>
            <a:chExt cx="2702529" cy="610076"/>
          </a:xfrm>
        </p:grpSpPr>
        <p:pic>
          <p:nvPicPr>
            <p:cNvPr id="198" name="Google Shape;19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7901" y="322104"/>
              <a:ext cx="973070" cy="35013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9" name="Google Shape;199;p3"/>
            <p:cNvGrpSpPr/>
            <p:nvPr/>
          </p:nvGrpSpPr>
          <p:grpSpPr>
            <a:xfrm>
              <a:off x="2372851" y="322664"/>
              <a:ext cx="967579" cy="365459"/>
              <a:chOff x="2372851" y="322664"/>
              <a:chExt cx="967579" cy="365459"/>
            </a:xfrm>
          </p:grpSpPr>
          <p:sp>
            <p:nvSpPr>
              <p:cNvPr id="200" name="Google Shape;200;p3"/>
              <p:cNvSpPr/>
              <p:nvPr/>
            </p:nvSpPr>
            <p:spPr>
              <a:xfrm>
                <a:off x="3327730" y="326110"/>
                <a:ext cx="12700" cy="65405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65404" extrusionOk="0">
                    <a:moveTo>
                      <a:pt x="12433" y="0"/>
                    </a:moveTo>
                    <a:lnTo>
                      <a:pt x="0" y="0"/>
                    </a:lnTo>
                    <a:lnTo>
                      <a:pt x="0" y="64973"/>
                    </a:lnTo>
                    <a:lnTo>
                      <a:pt x="12433" y="64973"/>
                    </a:lnTo>
                    <a:lnTo>
                      <a:pt x="12433" y="0"/>
                    </a:lnTo>
                    <a:close/>
                  </a:path>
                </a:pathLst>
              </a:custGeom>
              <a:solidFill>
                <a:srgbClr val="25378C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1" name="Google Shape;201;p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372851" y="322664"/>
                <a:ext cx="966624" cy="36545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2" name="Google Shape;202;p3"/>
            <p:cNvGrpSpPr/>
            <p:nvPr/>
          </p:nvGrpSpPr>
          <p:grpSpPr>
            <a:xfrm>
              <a:off x="1711764" y="150539"/>
              <a:ext cx="558271" cy="610076"/>
              <a:chOff x="1711764" y="150539"/>
              <a:chExt cx="558271" cy="610076"/>
            </a:xfrm>
          </p:grpSpPr>
          <p:pic>
            <p:nvPicPr>
              <p:cNvPr id="203" name="Google Shape;203;p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899718" y="199169"/>
                <a:ext cx="143285" cy="120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4" name="Google Shape;204;p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927705" y="199346"/>
                <a:ext cx="153452" cy="1121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5" name="Google Shape;205;p3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934210" y="279806"/>
                <a:ext cx="115138" cy="173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6" name="Google Shape;206;p3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711764" y="150539"/>
                <a:ext cx="558271" cy="6100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/>
          <p:nvPr/>
        </p:nvSpPr>
        <p:spPr>
          <a:xfrm>
            <a:off x="1377950" y="1298575"/>
            <a:ext cx="945510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MA" sz="8800" dirty="0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1. ORIENTATION</a:t>
            </a:r>
          </a:p>
        </p:txBody>
      </p:sp>
      <p:sp>
        <p:nvSpPr>
          <p:cNvPr id="212" name="Google Shape;212;p4"/>
          <p:cNvSpPr txBox="1"/>
          <p:nvPr/>
        </p:nvSpPr>
        <p:spPr>
          <a:xfrm>
            <a:off x="2520950" y="3127375"/>
            <a:ext cx="6705600" cy="887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2800" b="1" dirty="0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Ensemble, pour une bonne orientation</a:t>
            </a:r>
            <a:endParaRPr dirty="0"/>
          </a:p>
          <a:p>
            <a:pPr marL="12700" marR="508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fr-MA" sz="2800" b="1" dirty="0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qui maximise les chances de réussir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"/>
          <p:cNvSpPr/>
          <p:nvPr/>
        </p:nvSpPr>
        <p:spPr>
          <a:xfrm>
            <a:off x="615950" y="910085"/>
            <a:ext cx="2887329" cy="68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MA" sz="2800" b="1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1. ORIENTATION</a:t>
            </a:r>
            <a:endParaRPr/>
          </a:p>
        </p:txBody>
      </p:sp>
      <p:sp>
        <p:nvSpPr>
          <p:cNvPr id="218" name="Google Shape;218;p5"/>
          <p:cNvSpPr txBox="1"/>
          <p:nvPr/>
        </p:nvSpPr>
        <p:spPr>
          <a:xfrm>
            <a:off x="3740150" y="1161152"/>
            <a:ext cx="8001000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1800" b="1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UNE BONNE ORIENTATION POUR MAXIMISER LES CHANCES DE RÉUSSIR</a:t>
            </a:r>
            <a:endParaRPr/>
          </a:p>
        </p:txBody>
      </p:sp>
      <p:sp>
        <p:nvSpPr>
          <p:cNvPr id="219" name="Google Shape;219;p5"/>
          <p:cNvSpPr/>
          <p:nvPr/>
        </p:nvSpPr>
        <p:spPr>
          <a:xfrm>
            <a:off x="615950" y="1875746"/>
            <a:ext cx="3352799" cy="68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MA" sz="2800" dirty="0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4 points à discuter</a:t>
            </a:r>
            <a:endParaRPr dirty="0"/>
          </a:p>
        </p:txBody>
      </p:sp>
      <p:graphicFrame>
        <p:nvGraphicFramePr>
          <p:cNvPr id="220" name="Google Shape;220;p5"/>
          <p:cNvGraphicFramePr/>
          <p:nvPr>
            <p:extLst>
              <p:ext uri="{D42A27DB-BD31-4B8C-83A1-F6EECF244321}">
                <p14:modId xmlns:p14="http://schemas.microsoft.com/office/powerpoint/2010/main" val="3749100381"/>
              </p:ext>
            </p:extLst>
          </p:nvPr>
        </p:nvGraphicFramePr>
        <p:xfrm>
          <a:off x="3740150" y="1592580"/>
          <a:ext cx="7848600" cy="4367455"/>
        </p:xfrm>
        <a:graphic>
          <a:graphicData uri="http://schemas.openxmlformats.org/drawingml/2006/table">
            <a:tbl>
              <a:tblPr>
                <a:noFill/>
                <a:tableStyleId>{485DE18F-B2F8-49A6-930B-4904390B2F8E}</a:tableStyleId>
              </a:tblPr>
              <a:tblGrid>
                <a:gridCol w="52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9400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2800" b="0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400" b="1" u="none" strike="noStrike" cap="none" dirty="0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À quel moment du parcours scolaire un étudiant(e) doit-il être orienté pour se préparer à faire le choix de ses études supérieures ?</a:t>
                      </a:r>
                      <a:endParaRPr dirty="0"/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Dernière année du collège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Première année du Bac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Dernière année du Bac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 dirty="0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Après l’obtention du Bac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125"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2800" b="0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</a:t>
                      </a:r>
                      <a:endParaRPr/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400" b="1" u="none" strike="noStrike" cap="none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Quel est le meilleur canal pour orienter l'étudiant(e) ?</a:t>
                      </a:r>
                      <a:endParaRPr/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Les établissements scolaires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 Web &amp; Réseaux sociaux Officiels du Ministère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Les centres d'orientation au sein des Universités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Les caravanes d'informations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125"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2800" b="0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</a:t>
                      </a:r>
                      <a:endParaRPr/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solidFill>
                          <a:srgbClr val="AC1F7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1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400" b="1" u="none" strike="noStrike" cap="none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Quelle sont les informations les plus importantes pour aider un étudiant à faire un choix de filière ?</a:t>
                      </a:r>
                      <a:endParaRPr/>
                    </a:p>
                  </a:txBody>
                  <a:tcPr marL="9525" marR="9525" marT="9525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L'offre de formation par ville et par établissement avec modalités et critères de sélection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Les débouchés de chaque formation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Les métiers d'avenir dont le Maroc aura besoin 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3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 Liste des établissements privés reconnus par l’état ( à l’échelle nationale et internationale )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525"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2800" b="0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</a:t>
                      </a:r>
                      <a:endParaRPr/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400" b="1" u="none" strike="noStrike" cap="none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Pour vous, qui influence le plus la décision d'orientation chez un(e) étudiant(e)?</a:t>
                      </a:r>
                      <a:endParaRPr/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Les conseillers en orientation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46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Les représentants d'entreprises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Les professeurs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Les </a:t>
                      </a:r>
                      <a:r>
                        <a:rPr lang="fr-MA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Étudiants</a:t>
                      </a:r>
                      <a:r>
                        <a:rPr lang="fr-MA" sz="10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des Universités et Doctorants 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06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Les parents, les amis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 dirty="0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Les médias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" name="Google Shape;225;p6"/>
          <p:cNvGraphicFramePr/>
          <p:nvPr>
            <p:extLst>
              <p:ext uri="{D42A27DB-BD31-4B8C-83A1-F6EECF244321}">
                <p14:modId xmlns:p14="http://schemas.microsoft.com/office/powerpoint/2010/main" val="1015075686"/>
              </p:ext>
            </p:extLst>
          </p:nvPr>
        </p:nvGraphicFramePr>
        <p:xfrm>
          <a:off x="3816350" y="2289175"/>
          <a:ext cx="7218234" cy="2659380"/>
        </p:xfrm>
        <a:graphic>
          <a:graphicData uri="http://schemas.openxmlformats.org/drawingml/2006/table">
            <a:tbl>
              <a:tblPr firstRow="1" firstCol="1" bandRow="1">
                <a:noFill/>
                <a:tableStyleId>{E1B2F46F-9A01-4E3E-8CB8-9AE66E351574}</a:tableStyleId>
              </a:tblPr>
              <a:tblGrid>
                <a:gridCol w="5694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Taux de changement de filière après la première année</a:t>
                      </a:r>
                      <a:endParaRPr sz="1600" b="0" u="none" strike="noStrike" cap="none" dirty="0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%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Taux d’abandon après</a:t>
                      </a:r>
                      <a:r>
                        <a:rPr lang="fr-MA" sz="1600" b="0" u="none" strike="noStrike" cap="none" baseline="0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la 1</a:t>
                      </a:r>
                      <a:r>
                        <a:rPr lang="fr-MA" sz="1600" b="0" u="none" strike="noStrike" cap="none" baseline="30000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ère</a:t>
                      </a:r>
                      <a:r>
                        <a:rPr lang="fr-MA" sz="1600" b="0" u="none" strike="noStrike" cap="none" baseline="0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année d’études supérieures</a:t>
                      </a:r>
                      <a:endParaRPr lang="fr-MA" sz="1600" b="0" u="none" strike="noStrike" cap="none" dirty="0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600"/>
                        <a:buFont typeface="Proxima Nova"/>
                        <a:buNone/>
                      </a:pPr>
                      <a:r>
                        <a:rPr lang="fr-MA" sz="16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%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MA" sz="1600" b="0" i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Adéquation des filières (champs disciplinaires) d’obtention du Bac avec les filières d’inscription aux études supérieures</a:t>
                      </a:r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%</a:t>
                      </a:r>
                      <a:endParaRPr dirty="0"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828670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Adéquation entre Formation et Emploi</a:t>
                      </a:r>
                      <a:endParaRPr sz="1600" b="0" u="none" strike="noStrike" cap="none" dirty="0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%</a:t>
                      </a:r>
                      <a:endParaRPr dirty="0"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Cartographie générale des nouveaux inscrits Vs Besoins sectoriels</a:t>
                      </a:r>
                      <a:endParaRPr sz="1600" b="0" u="none" strike="noStrike" cap="none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600"/>
                        <a:buFont typeface="Proxima Nova"/>
                        <a:buNone/>
                      </a:pPr>
                      <a:r>
                        <a:rPr lang="fr-MA" sz="1600" b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Approche comparative</a:t>
                      </a:r>
                      <a:endParaRPr dirty="0"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6" name="Google Shape;226;p6"/>
          <p:cNvSpPr/>
          <p:nvPr/>
        </p:nvSpPr>
        <p:spPr>
          <a:xfrm>
            <a:off x="615950" y="910085"/>
            <a:ext cx="2887329" cy="68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MA" sz="2800" b="1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1. ORIENTATION</a:t>
            </a:r>
            <a:endParaRPr/>
          </a:p>
        </p:txBody>
      </p:sp>
      <p:sp>
        <p:nvSpPr>
          <p:cNvPr id="227" name="Google Shape;227;p6"/>
          <p:cNvSpPr txBox="1"/>
          <p:nvPr/>
        </p:nvSpPr>
        <p:spPr>
          <a:xfrm>
            <a:off x="3740150" y="1161152"/>
            <a:ext cx="8001000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1800" b="1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UNE BONNE ORIENTATION POUR MAXIMISER LES CHANCES DE RÉUSSIR</a:t>
            </a:r>
            <a:endParaRPr/>
          </a:p>
        </p:txBody>
      </p:sp>
      <p:sp>
        <p:nvSpPr>
          <p:cNvPr id="228" name="Google Shape;228;p6"/>
          <p:cNvSpPr/>
          <p:nvPr/>
        </p:nvSpPr>
        <p:spPr>
          <a:xfrm>
            <a:off x="3740150" y="1566927"/>
            <a:ext cx="8464550" cy="51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MA" sz="2000" b="1" i="1" u="sng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Les Indicateurs clés à renseigner et à monitorer annuellement</a:t>
            </a:r>
            <a:endParaRPr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"/>
          <p:cNvSpPr/>
          <p:nvPr/>
        </p:nvSpPr>
        <p:spPr>
          <a:xfrm>
            <a:off x="1758950" y="1298575"/>
            <a:ext cx="98298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5400" dirty="0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2. NOUVEAU MODÈLE PÉDAGOGIQUE &amp; ENSEIGNEMENT 4.0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5400" dirty="0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dirty="0"/>
          </a:p>
        </p:txBody>
      </p:sp>
      <p:sp>
        <p:nvSpPr>
          <p:cNvPr id="234" name="Google Shape;234;p7"/>
          <p:cNvSpPr txBox="1"/>
          <p:nvPr/>
        </p:nvSpPr>
        <p:spPr>
          <a:xfrm>
            <a:off x="1911349" y="3843513"/>
            <a:ext cx="6705600" cy="130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7467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2800" b="1" dirty="0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Ensemble, pour un modèle pédagogique intelligent et agile, au service de la capacitation des jeunes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"/>
          <p:cNvSpPr/>
          <p:nvPr/>
        </p:nvSpPr>
        <p:spPr>
          <a:xfrm>
            <a:off x="615950" y="910085"/>
            <a:ext cx="4343400" cy="68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MA" sz="2800" b="1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2. Modèle pédagogique</a:t>
            </a:r>
            <a:endParaRPr/>
          </a:p>
        </p:txBody>
      </p:sp>
      <p:sp>
        <p:nvSpPr>
          <p:cNvPr id="240" name="Google Shape;240;p8"/>
          <p:cNvSpPr txBox="1"/>
          <p:nvPr/>
        </p:nvSpPr>
        <p:spPr>
          <a:xfrm>
            <a:off x="4730750" y="1237301"/>
            <a:ext cx="701040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1600" b="1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Intelligent, Agile, au service du renforcement des capacités des jeunes</a:t>
            </a:r>
            <a:endParaRPr/>
          </a:p>
        </p:txBody>
      </p:sp>
      <p:sp>
        <p:nvSpPr>
          <p:cNvPr id="241" name="Google Shape;241;p8"/>
          <p:cNvSpPr/>
          <p:nvPr/>
        </p:nvSpPr>
        <p:spPr>
          <a:xfrm>
            <a:off x="615950" y="1705088"/>
            <a:ext cx="3352799" cy="68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MA" sz="2800" i="1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5 points à clarifier</a:t>
            </a:r>
            <a:endParaRPr/>
          </a:p>
        </p:txBody>
      </p:sp>
      <p:graphicFrame>
        <p:nvGraphicFramePr>
          <p:cNvPr id="242" name="Google Shape;242;p8"/>
          <p:cNvGraphicFramePr/>
          <p:nvPr>
            <p:extLst>
              <p:ext uri="{D42A27DB-BD31-4B8C-83A1-F6EECF244321}">
                <p14:modId xmlns:p14="http://schemas.microsoft.com/office/powerpoint/2010/main" val="620045532"/>
              </p:ext>
            </p:extLst>
          </p:nvPr>
        </p:nvGraphicFramePr>
        <p:xfrm>
          <a:off x="3740150" y="1616839"/>
          <a:ext cx="7848600" cy="4738070"/>
        </p:xfrm>
        <a:graphic>
          <a:graphicData uri="http://schemas.openxmlformats.org/drawingml/2006/table">
            <a:tbl>
              <a:tblPr>
                <a:noFill/>
                <a:tableStyleId>{485DE18F-B2F8-49A6-930B-4904390B2F8E}</a:tableStyleId>
              </a:tblPr>
              <a:tblGrid>
                <a:gridCol w="52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9400"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2800" b="0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400" b="1" u="none" strike="noStrike" cap="none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Quel est le format de cours que vous préférez ?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 dirty="0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100% Présentiel</a:t>
                      </a:r>
                      <a:endParaRPr dirty="0"/>
                    </a:p>
                  </a:txBody>
                  <a:tcPr marL="9525" marR="9525" marT="9525" marB="0" anchor="b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100% à distance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roxima Nova"/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Hybride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Autres..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125"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2800" b="0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</a:t>
                      </a:r>
                      <a:endParaRPr/>
                    </a:p>
                  </a:txBody>
                  <a:tcPr marL="9525" marR="9525" marT="9525" marB="0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400" b="1" u="none" strike="noStrike" cap="none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 pensez-vous des Plateformes certifiantes en ligne ?</a:t>
                      </a:r>
                      <a:endParaRPr/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Excellentes / Très pratiques</a:t>
                      </a:r>
                      <a:endParaRPr/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Je n'arrive pas à suivre</a:t>
                      </a:r>
                      <a:endParaRPr/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Contenu non adapté au programme de ma formation</a:t>
                      </a:r>
                      <a:endParaRPr/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Autres…</a:t>
                      </a:r>
                      <a:endParaRPr/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175"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2800" b="0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</a:t>
                      </a:r>
                      <a:endParaRPr/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400" b="1" u="none" strike="noStrike" cap="none" dirty="0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Quelles sont les capacités (</a:t>
                      </a:r>
                      <a:r>
                        <a:rPr lang="fr-MA" sz="1400" b="1" u="none" strike="noStrike" cap="none" dirty="0" err="1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Skills</a:t>
                      </a:r>
                      <a:r>
                        <a:rPr lang="fr-MA" sz="1400" b="1" u="none" strike="noStrike" cap="none" dirty="0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) les plus importantes à acquérir en milieu universitaire ? (prioriser )</a:t>
                      </a:r>
                      <a:endParaRPr dirty="0"/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 maîtrise des langues ( Anglais, espagnol…) </a:t>
                      </a:r>
                      <a:endParaRPr/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 maîtrise des outils informatiques</a:t>
                      </a:r>
                      <a:endParaRPr/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 développement des Power Skills : Créativité, empathie, Esprit d'équipe....</a:t>
                      </a:r>
                      <a:endParaRPr/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3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Autres…</a:t>
                      </a:r>
                      <a:endParaRPr/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525"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2800" b="0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</a:t>
                      </a:r>
                      <a:endParaRPr/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400" b="1" u="none" strike="noStrike" cap="none" dirty="0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Quelles sont les nouvelles filières qui vous </a:t>
                      </a:r>
                      <a:r>
                        <a:rPr lang="fr-MA" b="1" dirty="0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intéressent</a:t>
                      </a:r>
                      <a:r>
                        <a:rPr lang="fr-MA" sz="1400" b="1" u="none" strike="noStrike" cap="none" dirty="0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, si intégrées au parcours de formation de l’étudiant(e)?</a:t>
                      </a:r>
                      <a:endParaRPr dirty="0"/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Cloud computing, cybersécurité, Réalité virtuelle, Réalité augmentée...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46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Nouvelles filières dans les domaines culturels et sportifs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Formations managériales</a:t>
                      </a:r>
                      <a:endParaRPr/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Autres…</a:t>
                      </a:r>
                      <a:endParaRPr/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2800" b="0" i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</a:t>
                      </a:r>
                      <a:endParaRPr/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400" b="1" u="none" strike="noStrike" cap="none" dirty="0">
                          <a:solidFill>
                            <a:srgbClr val="AC1F7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Souhaitez-vous avoir la possibilité de revenir à l'Université et faire d'autres études, à n'importe quel moment de votre vie ?</a:t>
                      </a:r>
                      <a:endParaRPr dirty="0"/>
                    </a:p>
                  </a:txBody>
                  <a:tcPr marL="9525" marR="9525" marT="9525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000" b="0" i="0" u="none" strike="noStrike" cap="none" dirty="0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Oui / Non</a:t>
                      </a:r>
                      <a:endParaRPr dirty="0"/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" name="Google Shape;247;p9"/>
          <p:cNvGraphicFramePr/>
          <p:nvPr>
            <p:extLst>
              <p:ext uri="{D42A27DB-BD31-4B8C-83A1-F6EECF244321}">
                <p14:modId xmlns:p14="http://schemas.microsoft.com/office/powerpoint/2010/main" val="522649166"/>
              </p:ext>
            </p:extLst>
          </p:nvPr>
        </p:nvGraphicFramePr>
        <p:xfrm>
          <a:off x="3892550" y="2226952"/>
          <a:ext cx="7315200" cy="3337560"/>
        </p:xfrm>
        <a:graphic>
          <a:graphicData uri="http://schemas.openxmlformats.org/drawingml/2006/table">
            <a:tbl>
              <a:tblPr firstRow="1" firstCol="1" bandRow="1">
                <a:noFill/>
                <a:tableStyleId>{E1B2F46F-9A01-4E3E-8CB8-9AE66E351574}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Pourcentage des modules/</a:t>
                      </a:r>
                      <a:r>
                        <a:rPr lang="fr-MA" sz="1600" b="0" u="none" strike="noStrike" cap="none" baseline="0" dirty="0">
                          <a:solidFill>
                            <a:schemeClr val="accent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cours enseignés en mode à distance ou hybride</a:t>
                      </a:r>
                      <a:endParaRPr lang="fr-MA" sz="1600" b="0" u="none" strike="noStrike" cap="none" dirty="0">
                        <a:solidFill>
                          <a:schemeClr val="accent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MA" sz="1600" b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%</a:t>
                      </a:r>
                      <a:r>
                        <a:rPr lang="fr-MA" sz="1400" b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 Nombre d’heures /étudiant/an</a:t>
                      </a:r>
                      <a:endParaRPr lang="fr-MA" dirty="0">
                        <a:solidFill>
                          <a:schemeClr val="accent3"/>
                        </a:solidFill>
                      </a:endParaRPr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Evolution du Niveau d’excellence des étudiants </a:t>
                      </a:r>
                      <a:endParaRPr sz="1600" b="0" u="none" strike="noStrike" cap="none" dirty="0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600"/>
                        <a:buFont typeface="Proxima Nova"/>
                        <a:buNone/>
                      </a:pPr>
                      <a:r>
                        <a:rPr lang="fr-MA" sz="1600" b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%</a:t>
                      </a:r>
                      <a:endParaRPr dirty="0"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Nombre de certifications obtenues en ligne</a:t>
                      </a:r>
                      <a:endParaRPr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600"/>
                        <a:buFont typeface="Proxima Nova"/>
                        <a:buNone/>
                      </a:pPr>
                      <a:r>
                        <a:rPr lang="fr-MA" sz="16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% + Nombre d’heures /étudiant/an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Nombre d’heures de formation en Power Skills</a:t>
                      </a:r>
                      <a:endParaRPr sz="1600" b="0" u="none" strike="noStrike" cap="none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600"/>
                        <a:buFont typeface="Proxima Nova"/>
                        <a:buNone/>
                      </a:pPr>
                      <a:r>
                        <a:rPr lang="fr-MA" sz="1600" b="0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% + Nombre d’heures /étudiant/an</a:t>
                      </a:r>
                      <a:endParaRPr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Taux de diplomation pour chaque cycle de formation</a:t>
                      </a:r>
                      <a:endParaRPr sz="1600" b="0" u="none" strike="noStrike" cap="none" dirty="0">
                        <a:solidFill>
                          <a:schemeClr val="accent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600"/>
                        <a:buFont typeface="Proxima Nova"/>
                        <a:buNone/>
                      </a:pPr>
                      <a:r>
                        <a:rPr lang="fr-MA" sz="1600" b="0" u="none" strike="noStrike" cap="none" dirty="0">
                          <a:solidFill>
                            <a:schemeClr val="accent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%</a:t>
                      </a:r>
                      <a:endParaRPr dirty="0">
                        <a:solidFill>
                          <a:schemeClr val="accent3"/>
                        </a:solidFill>
                      </a:endParaRPr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2875503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A" sz="1600" b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Taux d’insertion au marché / filière</a:t>
                      </a:r>
                      <a:endParaRPr dirty="0"/>
                    </a:p>
                  </a:txBody>
                  <a:tcPr marL="63500" marR="6350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600"/>
                        <a:buFont typeface="Proxima Nova"/>
                        <a:buNone/>
                      </a:pPr>
                      <a:r>
                        <a:rPr lang="fr-MA" sz="1600" b="0" u="none" strike="noStrike" cap="none" dirty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%</a:t>
                      </a:r>
                      <a:endParaRPr dirty="0"/>
                    </a:p>
                  </a:txBody>
                  <a:tcPr marL="63500" marR="63500" marT="95250" marB="952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8" name="Google Shape;248;p9"/>
          <p:cNvSpPr/>
          <p:nvPr/>
        </p:nvSpPr>
        <p:spPr>
          <a:xfrm>
            <a:off x="3740150" y="1566927"/>
            <a:ext cx="8464550" cy="51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MA" sz="2000" b="1" i="1" u="sng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Les Indicateurs clés à renseigner et à monitorer annuellement</a:t>
            </a:r>
            <a:endParaRPr/>
          </a:p>
        </p:txBody>
      </p:sp>
      <p:sp>
        <p:nvSpPr>
          <p:cNvPr id="249" name="Google Shape;249;p9"/>
          <p:cNvSpPr/>
          <p:nvPr/>
        </p:nvSpPr>
        <p:spPr>
          <a:xfrm>
            <a:off x="615950" y="910085"/>
            <a:ext cx="4343400" cy="68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MA" sz="2800" b="1">
                <a:solidFill>
                  <a:srgbClr val="AC1F79"/>
                </a:solidFill>
                <a:latin typeface="Proxima Nova"/>
                <a:ea typeface="Proxima Nova"/>
                <a:cs typeface="Proxima Nova"/>
                <a:sym typeface="Proxima Nova"/>
              </a:rPr>
              <a:t>2. Modèle pédagogique</a:t>
            </a:r>
            <a:endParaRPr/>
          </a:p>
        </p:txBody>
      </p:sp>
      <p:sp>
        <p:nvSpPr>
          <p:cNvPr id="250" name="Google Shape;250;p9"/>
          <p:cNvSpPr txBox="1"/>
          <p:nvPr/>
        </p:nvSpPr>
        <p:spPr>
          <a:xfrm>
            <a:off x="4730750" y="1237301"/>
            <a:ext cx="701040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MA" sz="1600" b="1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Intelligent, Agile, au service du renforcement des capacités des jeunes</a:t>
            </a:r>
            <a:endParaRPr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̀me PPTX B&amp;L 2020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̀me PPTX B&amp;L 2020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5483</TotalTime>
  <Words>1887</Words>
  <Application>Microsoft Macintosh PowerPoint</Application>
  <PresentationFormat>Personnalisé</PresentationFormat>
  <Paragraphs>312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30" baseType="lpstr">
      <vt:lpstr>Arial</vt:lpstr>
      <vt:lpstr>Tahoma</vt:lpstr>
      <vt:lpstr>Roboto Thin</vt:lpstr>
      <vt:lpstr>Proxima Nova</vt:lpstr>
      <vt:lpstr>Roboto Light</vt:lpstr>
      <vt:lpstr>Proxima Nova Alt</vt:lpstr>
      <vt:lpstr>Calibri</vt:lpstr>
      <vt:lpstr>Roboto</vt:lpstr>
      <vt:lpstr>Thème PPTX B&amp;L 2020</vt:lpstr>
      <vt:lpstr>1_Thème PPTX B&amp;L 2020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OUM EL GHAIT FARES</dc:creator>
  <cp:lastModifiedBy>FATIMA ZAHRA ALAMI</cp:lastModifiedBy>
  <cp:revision>25</cp:revision>
  <cp:lastPrinted>2022-02-08T12:29:04Z</cp:lastPrinted>
  <dcterms:created xsi:type="dcterms:W3CDTF">2022-02-06T16:29:05Z</dcterms:created>
  <dcterms:modified xsi:type="dcterms:W3CDTF">2022-02-18T20:13:54Z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2022-02-06T00:00:00Z</vt:filetime>
  </property>
  <property fmtid="{D5CDD505-2E9C-101B-9397-08002B2CF9AE}" pid="3" name="Creator">
    <vt:lpwstr>Adobe Illustrator CC 22.1 (Macintosh)</vt:lpwstr>
  </property>
  <property fmtid="{D5CDD505-2E9C-101B-9397-08002B2CF9AE}" pid="4" name="LastSaved">
    <vt:filetime>2022-02-06T00:00:00Z</vt:filetime>
  </property>
</Properties>
</file>